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6"/>
  </p:notesMasterIdLst>
  <p:sldIdLst>
    <p:sldId id="280" r:id="rId3"/>
    <p:sldId id="281" r:id="rId4"/>
    <p:sldId id="258" r:id="rId5"/>
    <p:sldId id="257" r:id="rId6"/>
    <p:sldId id="260" r:id="rId7"/>
    <p:sldId id="259" r:id="rId8"/>
    <p:sldId id="262" r:id="rId9"/>
    <p:sldId id="261" r:id="rId10"/>
    <p:sldId id="264" r:id="rId11"/>
    <p:sldId id="266" r:id="rId12"/>
    <p:sldId id="265" r:id="rId13"/>
    <p:sldId id="267" r:id="rId14"/>
    <p:sldId id="268" r:id="rId15"/>
    <p:sldId id="272" r:id="rId16"/>
    <p:sldId id="273" r:id="rId17"/>
    <p:sldId id="274" r:id="rId18"/>
    <p:sldId id="275" r:id="rId19"/>
    <p:sldId id="276" r:id="rId20"/>
    <p:sldId id="277" r:id="rId21"/>
    <p:sldId id="278" r:id="rId22"/>
    <p:sldId id="279" r:id="rId23"/>
    <p:sldId id="269" r:id="rId24"/>
    <p:sldId id="270" r:id="rId2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6CCA7E-32EB-4814-ABEF-D0FAB57BEF21}">
          <p14:sldIdLst>
            <p14:sldId id="280"/>
            <p14:sldId id="281"/>
            <p14:sldId id="258"/>
            <p14:sldId id="257"/>
            <p14:sldId id="260"/>
            <p14:sldId id="259"/>
            <p14:sldId id="262"/>
            <p14:sldId id="261"/>
            <p14:sldId id="264"/>
            <p14:sldId id="266"/>
            <p14:sldId id="265"/>
            <p14:sldId id="267"/>
            <p14:sldId id="268"/>
            <p14:sldId id="272"/>
            <p14:sldId id="273"/>
            <p14:sldId id="274"/>
            <p14:sldId id="275"/>
            <p14:sldId id="276"/>
            <p14:sldId id="277"/>
            <p14:sldId id="278"/>
            <p14:sldId id="279"/>
            <p14:sldId id="269"/>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4748" autoAdjust="0"/>
  </p:normalViewPr>
  <p:slideViewPr>
    <p:cSldViewPr>
      <p:cViewPr varScale="1">
        <p:scale>
          <a:sx n="78" d="100"/>
          <a:sy n="78" d="100"/>
        </p:scale>
        <p:origin x="176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Non prospective studies (N=43)</c:v>
                </c:pt>
              </c:strCache>
            </c:strRef>
          </c:tx>
          <c:dLbls>
            <c:dLbl>
              <c:idx val="0"/>
              <c:tx>
                <c:rich>
                  <a:bodyPr/>
                  <a:lstStyle/>
                  <a:p>
                    <a:r>
                      <a:rPr lang="en-US" dirty="0">
                        <a:solidFill>
                          <a:schemeClr val="bg1"/>
                        </a:solidFill>
                      </a:rPr>
                      <a:t>31</a:t>
                    </a:r>
                  </a:p>
                </c:rich>
              </c:tx>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2400" b="1" dirty="0"/>
                      <a:t>11</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sr-Latn-R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31</c:v>
                </c:pt>
                <c:pt idx="1">
                  <c:v>1</c:v>
                </c:pt>
                <c:pt idx="2">
                  <c:v>11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sr-Latn-R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0.109</cdr:y>
    </cdr:from>
    <cdr:to>
      <cdr:x>0.5651</cdr:x>
      <cdr:y>0.23358</cdr:y>
    </cdr:to>
    <cdr:sp macro="" textlink="">
      <cdr:nvSpPr>
        <cdr:cNvPr id="2" name="TextBox 1"/>
        <cdr:cNvSpPr txBox="1"/>
      </cdr:nvSpPr>
      <cdr:spPr>
        <a:xfrm xmlns:a="http://schemas.openxmlformats.org/drawingml/2006/main">
          <a:off x="0" y="504056"/>
          <a:ext cx="3960440"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r-HR" sz="2400" b="1" dirty="0" smtClean="0">
              <a:solidFill>
                <a:schemeClr val="tx1"/>
              </a:solidFill>
            </a:rPr>
            <a:t>One quarter – no association</a:t>
          </a:r>
          <a:endParaRPr lang="hr-HR" sz="2400" b="1" dirty="0">
            <a:solidFill>
              <a:schemeClr val="tx1"/>
            </a:solidFill>
          </a:endParaRPr>
        </a:p>
      </cdr:txBody>
    </cdr:sp>
  </cdr:relSizeAnchor>
  <cdr:relSizeAnchor xmlns:cdr="http://schemas.openxmlformats.org/drawingml/2006/chartDrawing">
    <cdr:from>
      <cdr:x>0.27741</cdr:x>
      <cdr:y>0.56058</cdr:y>
    </cdr:from>
    <cdr:to>
      <cdr:x>0.84251</cdr:x>
      <cdr:y>0.68515</cdr:y>
    </cdr:to>
    <cdr:sp macro="" textlink="">
      <cdr:nvSpPr>
        <cdr:cNvPr id="4" name="TextBox 1"/>
        <cdr:cNvSpPr txBox="1"/>
      </cdr:nvSpPr>
      <cdr:spPr>
        <a:xfrm xmlns:a="http://schemas.openxmlformats.org/drawingml/2006/main">
          <a:off x="1944216" y="2592288"/>
          <a:ext cx="3960440" cy="576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r-HR" sz="2400" dirty="0" smtClean="0">
              <a:solidFill>
                <a:schemeClr val="bg1"/>
              </a:solidFill>
            </a:rPr>
            <a:t>Negative association</a:t>
          </a:r>
          <a:endParaRPr lang="hr-HR" sz="24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23FE6-0DF3-434F-B801-9EF32728371A}" type="datetimeFigureOut">
              <a:rPr lang="hr-HR" smtClean="0"/>
              <a:t>26.8.2016.</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AC0E9-834F-415E-B3DB-5B3B65E07E9D}" type="slidenum">
              <a:rPr lang="hr-HR" smtClean="0"/>
              <a:t>‹#›</a:t>
            </a:fld>
            <a:endParaRPr lang="hr-HR"/>
          </a:p>
        </p:txBody>
      </p:sp>
    </p:spTree>
    <p:extLst>
      <p:ext uri="{BB962C8B-B14F-4D97-AF65-F5344CB8AC3E}">
        <p14:creationId xmlns:p14="http://schemas.microsoft.com/office/powerpoint/2010/main" val="310535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sr-Latn-RS" smtClean="0">
                <a:latin typeface="Arial" panose="020B0604020202020204" pitchFamily="34" charset="0"/>
              </a:rPr>
              <a:t>Για την διαχρονικά σταθερή στηριξή του</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DB7FA7-0C88-40AB-9D53-E1A849F3D761}" type="slidenum">
              <a:rPr lang="el-GR" altLang="sr-Latn-RS">
                <a:solidFill>
                  <a:srgbClr val="000000"/>
                </a:solidFill>
              </a:rPr>
              <a:pPr>
                <a:spcBef>
                  <a:spcPct val="0"/>
                </a:spcBef>
              </a:pPr>
              <a:t>1</a:t>
            </a:fld>
            <a:endParaRPr lang="el-GR" altLang="sr-Latn-RS">
              <a:solidFill>
                <a:srgbClr val="000000"/>
              </a:solidFill>
            </a:endParaRPr>
          </a:p>
        </p:txBody>
      </p:sp>
    </p:spTree>
    <p:extLst>
      <p:ext uri="{BB962C8B-B14F-4D97-AF65-F5344CB8AC3E}">
        <p14:creationId xmlns:p14="http://schemas.microsoft.com/office/powerpoint/2010/main" val="111055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Adipose tissue – first thought of as an inactive connective tissue, now as an active energy storage</a:t>
            </a:r>
            <a:r>
              <a:rPr lang="hr-HR" baseline="0" dirty="0" smtClean="0"/>
              <a:t> and a major endocrine organ. Secretes adipokines (cytokines from fat tissue) – now more than 50 and the number is increasing. </a:t>
            </a:r>
            <a:endParaRPr lang="hr-HR" dirty="0"/>
          </a:p>
        </p:txBody>
      </p:sp>
      <p:sp>
        <p:nvSpPr>
          <p:cNvPr id="4" name="Slide Number Placeholder 3"/>
          <p:cNvSpPr>
            <a:spLocks noGrp="1"/>
          </p:cNvSpPr>
          <p:nvPr>
            <p:ph type="sldNum" sz="quarter" idx="10"/>
          </p:nvPr>
        </p:nvSpPr>
        <p:spPr/>
        <p:txBody>
          <a:bodyPr/>
          <a:lstStyle/>
          <a:p>
            <a:fld id="{6F2AC0E9-834F-415E-B3DB-5B3B65E07E9D}" type="slidenum">
              <a:rPr lang="hr-HR" smtClean="0"/>
              <a:t>3</a:t>
            </a:fld>
            <a:endParaRPr lang="hr-HR"/>
          </a:p>
        </p:txBody>
      </p:sp>
    </p:spTree>
    <p:extLst>
      <p:ext uri="{BB962C8B-B14F-4D97-AF65-F5344CB8AC3E}">
        <p14:creationId xmlns:p14="http://schemas.microsoft.com/office/powerpoint/2010/main" val="358576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Discovered in 1995 in mouse adipocites… interest</a:t>
            </a:r>
            <a:r>
              <a:rPr lang="hr-HR" baseline="0" dirty="0" smtClean="0"/>
              <a:t> grew in 1999 when negative association with obesity was found (contrary to majority of other adipokines, namely leptin).</a:t>
            </a:r>
          </a:p>
          <a:p>
            <a:r>
              <a:rPr lang="hr-HR" baseline="0" dirty="0" smtClean="0"/>
              <a:t>Forms multimeres, at least three – trimere, LMW, HMW (added together they give TOTAL adiponectin)… HMW isomer is thougt to at least be the most active, if not the only actie isomer (studies show that HMW/total ratio is independent predictor for metabolic disorders).</a:t>
            </a:r>
          </a:p>
          <a:p>
            <a:endParaRPr lang="hr-HR" baseline="0" dirty="0" smtClean="0"/>
          </a:p>
          <a:p>
            <a:r>
              <a:rPr lang="hr-HR" baseline="0" dirty="0" smtClean="0"/>
              <a:t>Two types of receptors – R1 found everywhere but especially in muscle tissue, R2 found in liver.</a:t>
            </a:r>
            <a:endParaRPr lang="hr-HR" dirty="0"/>
          </a:p>
        </p:txBody>
      </p:sp>
      <p:sp>
        <p:nvSpPr>
          <p:cNvPr id="4" name="Slide Number Placeholder 3"/>
          <p:cNvSpPr>
            <a:spLocks noGrp="1"/>
          </p:cNvSpPr>
          <p:nvPr>
            <p:ph type="sldNum" sz="quarter" idx="10"/>
          </p:nvPr>
        </p:nvSpPr>
        <p:spPr/>
        <p:txBody>
          <a:bodyPr/>
          <a:lstStyle/>
          <a:p>
            <a:fld id="{6F2AC0E9-834F-415E-B3DB-5B3B65E07E9D}" type="slidenum">
              <a:rPr lang="hr-HR" smtClean="0"/>
              <a:t>4</a:t>
            </a:fld>
            <a:endParaRPr lang="hr-HR"/>
          </a:p>
        </p:txBody>
      </p:sp>
    </p:spTree>
    <p:extLst>
      <p:ext uri="{BB962C8B-B14F-4D97-AF65-F5344CB8AC3E}">
        <p14:creationId xmlns:p14="http://schemas.microsoft.com/office/powerpoint/2010/main" val="279701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hr-HR"/>
          </a:p>
        </p:txBody>
      </p:sp>
      <p:sp>
        <p:nvSpPr>
          <p:cNvPr id="8194"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hr-HR" sz="1200" kern="1200" dirty="0" smtClean="0">
                <a:solidFill>
                  <a:schemeClr val="tx1"/>
                </a:solidFill>
                <a:effectLst/>
                <a:latin typeface="+mn-lt"/>
                <a:ea typeface="+mn-ea"/>
                <a:cs typeface="+mn-cs"/>
              </a:rPr>
              <a:t>1. Adiponectin and NO</a:t>
            </a:r>
          </a:p>
          <a:p>
            <a:r>
              <a:rPr lang="hr-HR" sz="1200" kern="1200" dirty="0" smtClean="0">
                <a:solidFill>
                  <a:schemeClr val="tx1"/>
                </a:solidFill>
                <a:effectLst/>
                <a:latin typeface="+mn-lt"/>
                <a:ea typeface="+mn-ea"/>
                <a:cs typeface="+mn-cs"/>
              </a:rPr>
              <a:t>Adiponectin stimulates eNOS = rise in NO = vasodilation = lower BP (endothelial dysfunction)</a:t>
            </a:r>
          </a:p>
          <a:p>
            <a:r>
              <a:rPr lang="hr-HR" sz="1200" kern="1200" dirty="0" smtClean="0">
                <a:solidFill>
                  <a:schemeClr val="tx1"/>
                </a:solidFill>
                <a:effectLst/>
                <a:latin typeface="+mn-lt"/>
                <a:ea typeface="+mn-ea"/>
                <a:cs typeface="+mn-cs"/>
              </a:rPr>
              <a:t>2. Adiponectin and RAS</a:t>
            </a:r>
          </a:p>
          <a:p>
            <a:r>
              <a:rPr lang="hr-HR" sz="1200" kern="1200" dirty="0" smtClean="0">
                <a:solidFill>
                  <a:schemeClr val="tx1"/>
                </a:solidFill>
                <a:effectLst/>
                <a:latin typeface="+mn-lt"/>
                <a:ea typeface="+mn-ea"/>
                <a:cs typeface="+mn-cs"/>
              </a:rPr>
              <a:t>RAS in obesity = overproduction of ATII = hypertension, insulin resistance</a:t>
            </a:r>
          </a:p>
          <a:p>
            <a:r>
              <a:rPr lang="hr-HR" sz="1200" kern="1200" dirty="0" smtClean="0">
                <a:solidFill>
                  <a:schemeClr val="tx1"/>
                </a:solidFill>
                <a:effectLst/>
                <a:latin typeface="+mn-lt"/>
                <a:ea typeface="+mn-ea"/>
                <a:cs typeface="+mn-cs"/>
              </a:rPr>
              <a:t>ACEI = </a:t>
            </a:r>
            <a:r>
              <a:rPr lang="hr-HR" sz="1200" b="1" kern="1200" dirty="0" smtClean="0">
                <a:solidFill>
                  <a:schemeClr val="tx1"/>
                </a:solidFill>
                <a:effectLst/>
                <a:latin typeface="+mn-lt"/>
                <a:ea typeface="+mn-ea"/>
                <a:cs typeface="+mn-cs"/>
              </a:rPr>
              <a:t>lower BP</a:t>
            </a:r>
            <a:r>
              <a:rPr lang="hr-HR" sz="1200" kern="1200" dirty="0" smtClean="0">
                <a:solidFill>
                  <a:schemeClr val="tx1"/>
                </a:solidFill>
                <a:effectLst/>
                <a:latin typeface="+mn-lt"/>
                <a:ea typeface="+mn-ea"/>
                <a:cs typeface="+mn-cs"/>
              </a:rPr>
              <a:t> BUT ALSO: insulin senzitization, cardioprotection, antidiabetes.</a:t>
            </a:r>
          </a:p>
          <a:p>
            <a:r>
              <a:rPr lang="hr-HR" sz="1200" kern="1200" dirty="0" smtClean="0">
                <a:solidFill>
                  <a:schemeClr val="tx1"/>
                </a:solidFill>
                <a:effectLst/>
                <a:latin typeface="+mn-lt"/>
                <a:ea typeface="+mn-ea"/>
                <a:cs typeface="+mn-cs"/>
              </a:rPr>
              <a:t>Watanabe et al. ACEI = rise in Adiponectin, but not with calcium channel blockers (same effect on BP, though), also ARB.</a:t>
            </a:r>
          </a:p>
          <a:p>
            <a:r>
              <a:rPr lang="hr-HR" sz="1200" kern="1200" dirty="0" smtClean="0">
                <a:solidFill>
                  <a:schemeClr val="tx1"/>
                </a:solidFill>
                <a:effectLst/>
                <a:latin typeface="+mn-lt"/>
                <a:ea typeface="+mn-ea"/>
                <a:cs typeface="+mn-cs"/>
              </a:rPr>
              <a:t>Effect only seen through angiotensin R subtype 1, not 2.</a:t>
            </a:r>
          </a:p>
          <a:p>
            <a:r>
              <a:rPr lang="hr-HR" sz="1200" kern="1200" dirty="0" smtClean="0">
                <a:solidFill>
                  <a:schemeClr val="tx1"/>
                </a:solidFill>
                <a:effectLst/>
                <a:latin typeface="+mn-lt"/>
                <a:ea typeface="+mn-ea"/>
                <a:cs typeface="+mn-cs"/>
              </a:rPr>
              <a:t>Angiotensin II infusion in rats = rise in ROS (… and other mechanisms) = decrease in adipo = and LATER rise in BP!</a:t>
            </a:r>
          </a:p>
          <a:p>
            <a:r>
              <a:rPr lang="hr-HR" sz="1200" kern="1200" dirty="0" smtClean="0">
                <a:solidFill>
                  <a:schemeClr val="tx1"/>
                </a:solidFill>
                <a:effectLst/>
                <a:latin typeface="+mn-lt"/>
                <a:ea typeface="+mn-ea"/>
                <a:cs typeface="+mn-cs"/>
              </a:rPr>
              <a:t>3. Adipo and SNS</a:t>
            </a:r>
          </a:p>
          <a:p>
            <a:r>
              <a:rPr lang="hr-HR" sz="1200" kern="1200" dirty="0" smtClean="0">
                <a:solidFill>
                  <a:schemeClr val="tx1"/>
                </a:solidFill>
                <a:effectLst/>
                <a:latin typeface="+mn-lt"/>
                <a:ea typeface="+mn-ea"/>
                <a:cs typeface="+mn-cs"/>
              </a:rPr>
              <a:t>↑SNS → ↑ HR and TPR → HT</a:t>
            </a:r>
          </a:p>
          <a:p>
            <a:r>
              <a:rPr lang="hr-HR" sz="1200" kern="1200" dirty="0" smtClean="0">
                <a:solidFill>
                  <a:schemeClr val="tx1"/>
                </a:solidFill>
                <a:effectLst/>
                <a:latin typeface="+mn-lt"/>
                <a:ea typeface="+mn-ea"/>
                <a:cs typeface="+mn-cs"/>
              </a:rPr>
              <a:t>Imai et al. </a:t>
            </a:r>
            <a:r>
              <a:rPr lang="hr-HR" sz="1200" u="sng" kern="1200" dirty="0" smtClean="0">
                <a:solidFill>
                  <a:schemeClr val="tx1"/>
                </a:solidFill>
                <a:effectLst/>
                <a:latin typeface="+mn-lt"/>
                <a:ea typeface="+mn-ea"/>
                <a:cs typeface="+mn-cs"/>
              </a:rPr>
              <a:t>Cold stimulation model</a:t>
            </a:r>
            <a:endParaRPr lang="hr-HR"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rats on 4 C → inhibited transcription and secretion of adiponecin REVERSED with beta antagonists!</a:t>
            </a:r>
          </a:p>
          <a:p>
            <a:r>
              <a:rPr lang="hr-HR" sz="1200" kern="1200" dirty="0" smtClean="0">
                <a:solidFill>
                  <a:schemeClr val="tx1"/>
                </a:solidFill>
                <a:effectLst/>
                <a:latin typeface="+mn-lt"/>
                <a:ea typeface="+mn-ea"/>
                <a:cs typeface="+mn-cs"/>
              </a:rPr>
              <a:t>Main role of beta3 (fat tissue) but probably of beta1/2.</a:t>
            </a:r>
          </a:p>
          <a:p>
            <a:r>
              <a:rPr lang="hr-HR" sz="1200" kern="1200" dirty="0" smtClean="0">
                <a:solidFill>
                  <a:schemeClr val="tx1"/>
                </a:solidFill>
                <a:effectLst/>
                <a:latin typeface="+mn-lt"/>
                <a:ea typeface="+mn-ea"/>
                <a:cs typeface="+mn-cs"/>
              </a:rPr>
              <a:t>In vitro = beta3 agonists → ↓ adipo mRNA</a:t>
            </a:r>
          </a:p>
          <a:p>
            <a:r>
              <a:rPr lang="hr-HR" sz="1200" kern="1200" dirty="0" smtClean="0">
                <a:solidFill>
                  <a:schemeClr val="tx1"/>
                </a:solidFill>
                <a:effectLst/>
                <a:latin typeface="+mn-lt"/>
                <a:ea typeface="+mn-ea"/>
                <a:cs typeface="+mn-cs"/>
              </a:rPr>
              <a:t>Tanida et al</a:t>
            </a:r>
          </a:p>
          <a:p>
            <a:r>
              <a:rPr lang="hr-HR" sz="1200" kern="1200" dirty="0" smtClean="0">
                <a:solidFill>
                  <a:schemeClr val="tx1"/>
                </a:solidFill>
                <a:effectLst/>
                <a:latin typeface="+mn-lt"/>
                <a:ea typeface="+mn-ea"/>
                <a:cs typeface="+mn-cs"/>
              </a:rPr>
              <a:t>Adipo dose dependent → ↓ BP, sympatethic activity → Centrally! (adipo in CSF).</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sr-Latn-RS" dirty="0">
              <a:latin typeface="Arial" charset="0"/>
              <a:ea typeface="msgothic" charset="0"/>
              <a:cs typeface="msgothic" charset="0"/>
            </a:endParaRPr>
          </a:p>
        </p:txBody>
      </p:sp>
    </p:spTree>
    <p:extLst>
      <p:ext uri="{BB962C8B-B14F-4D97-AF65-F5344CB8AC3E}">
        <p14:creationId xmlns:p14="http://schemas.microsoft.com/office/powerpoint/2010/main" val="32993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Large</a:t>
            </a:r>
            <a:r>
              <a:rPr lang="hr-HR" baseline="0" dirty="0" smtClean="0"/>
              <a:t> meta analysis by Kim et al.</a:t>
            </a:r>
          </a:p>
          <a:p>
            <a:r>
              <a:rPr lang="hr-HR" baseline="0" dirty="0" smtClean="0"/>
              <a:t>Data from non prospective studies show that hypertensives had on average 1.64 mg/L lower plasma adiponectin concentrations…</a:t>
            </a:r>
          </a:p>
          <a:p>
            <a:endParaRPr lang="hr-HR" dirty="0"/>
          </a:p>
        </p:txBody>
      </p:sp>
      <p:sp>
        <p:nvSpPr>
          <p:cNvPr id="4" name="Slide Number Placeholder 3"/>
          <p:cNvSpPr>
            <a:spLocks noGrp="1"/>
          </p:cNvSpPr>
          <p:nvPr>
            <p:ph type="sldNum" sz="quarter" idx="10"/>
          </p:nvPr>
        </p:nvSpPr>
        <p:spPr/>
        <p:txBody>
          <a:bodyPr/>
          <a:lstStyle/>
          <a:p>
            <a:fld id="{6F2AC0E9-834F-415E-B3DB-5B3B65E07E9D}" type="slidenum">
              <a:rPr lang="hr-HR" smtClean="0"/>
              <a:t>7</a:t>
            </a:fld>
            <a:endParaRPr lang="hr-HR"/>
          </a:p>
        </p:txBody>
      </p:sp>
    </p:spTree>
    <p:extLst>
      <p:ext uri="{BB962C8B-B14F-4D97-AF65-F5344CB8AC3E}">
        <p14:creationId xmlns:p14="http://schemas.microsoft.com/office/powerpoint/2010/main" val="247646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At least</a:t>
            </a:r>
            <a:r>
              <a:rPr lang="hr-HR" baseline="0" dirty="0" smtClean="0"/>
              <a:t> one quarter (two other studies showing no association in one sex)</a:t>
            </a:r>
          </a:p>
          <a:p>
            <a:r>
              <a:rPr lang="hr-HR" baseline="0" dirty="0" smtClean="0"/>
              <a:t>No relationship between adipo and bp or no difference in nt and ht</a:t>
            </a:r>
            <a:endParaRPr lang="hr-HR" dirty="0"/>
          </a:p>
        </p:txBody>
      </p:sp>
      <p:sp>
        <p:nvSpPr>
          <p:cNvPr id="4" name="Slide Number Placeholder 3"/>
          <p:cNvSpPr>
            <a:spLocks noGrp="1"/>
          </p:cNvSpPr>
          <p:nvPr>
            <p:ph type="sldNum" sz="quarter" idx="10"/>
          </p:nvPr>
        </p:nvSpPr>
        <p:spPr/>
        <p:txBody>
          <a:bodyPr/>
          <a:lstStyle/>
          <a:p>
            <a:fld id="{6F2AC0E9-834F-415E-B3DB-5B3B65E07E9D}" type="slidenum">
              <a:rPr lang="hr-HR" smtClean="0"/>
              <a:t>9</a:t>
            </a:fld>
            <a:endParaRPr lang="hr-HR"/>
          </a:p>
        </p:txBody>
      </p:sp>
    </p:spTree>
    <p:extLst>
      <p:ext uri="{BB962C8B-B14F-4D97-AF65-F5344CB8AC3E}">
        <p14:creationId xmlns:p14="http://schemas.microsoft.com/office/powerpoint/2010/main" val="2601636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To try and resolve the conclusion… normal kidney function, young (age)</a:t>
            </a:r>
          </a:p>
          <a:p>
            <a:r>
              <a:rPr lang="hr-HR" dirty="0" smtClean="0"/>
              <a:t>Had more subjects</a:t>
            </a:r>
            <a:r>
              <a:rPr lang="hr-HR" baseline="0" dirty="0" smtClean="0"/>
              <a:t> than 25 out of 43 studies</a:t>
            </a:r>
            <a:endParaRPr lang="hr-HR" dirty="0"/>
          </a:p>
        </p:txBody>
      </p:sp>
      <p:sp>
        <p:nvSpPr>
          <p:cNvPr id="4" name="Slide Number Placeholder 3"/>
          <p:cNvSpPr>
            <a:spLocks noGrp="1"/>
          </p:cNvSpPr>
          <p:nvPr>
            <p:ph type="sldNum" sz="quarter" idx="10"/>
          </p:nvPr>
        </p:nvSpPr>
        <p:spPr/>
        <p:txBody>
          <a:bodyPr/>
          <a:lstStyle/>
          <a:p>
            <a:fld id="{6F2AC0E9-834F-415E-B3DB-5B3B65E07E9D}" type="slidenum">
              <a:rPr lang="hr-HR" smtClean="0"/>
              <a:t>10</a:t>
            </a:fld>
            <a:endParaRPr lang="hr-HR"/>
          </a:p>
        </p:txBody>
      </p:sp>
    </p:spTree>
    <p:extLst>
      <p:ext uri="{BB962C8B-B14F-4D97-AF65-F5344CB8AC3E}">
        <p14:creationId xmlns:p14="http://schemas.microsoft.com/office/powerpoint/2010/main" val="82215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Only persons with normal eGFR included so as to excludde posibility of</a:t>
            </a:r>
            <a:r>
              <a:rPr lang="hr-HR" baseline="0" dirty="0" smtClean="0"/>
              <a:t> decreased KF affecting adipo and vice versa</a:t>
            </a:r>
            <a:endParaRPr lang="hr-HR" dirty="0"/>
          </a:p>
        </p:txBody>
      </p:sp>
      <p:sp>
        <p:nvSpPr>
          <p:cNvPr id="4" name="Slide Number Placeholder 3"/>
          <p:cNvSpPr>
            <a:spLocks noGrp="1"/>
          </p:cNvSpPr>
          <p:nvPr>
            <p:ph type="sldNum" sz="quarter" idx="10"/>
          </p:nvPr>
        </p:nvSpPr>
        <p:spPr/>
        <p:txBody>
          <a:bodyPr/>
          <a:lstStyle/>
          <a:p>
            <a:fld id="{6F2AC0E9-834F-415E-B3DB-5B3B65E07E9D}" type="slidenum">
              <a:rPr lang="hr-HR" smtClean="0"/>
              <a:t>11</a:t>
            </a:fld>
            <a:endParaRPr lang="hr-HR"/>
          </a:p>
        </p:txBody>
      </p:sp>
    </p:spTree>
    <p:extLst>
      <p:ext uri="{BB962C8B-B14F-4D97-AF65-F5344CB8AC3E}">
        <p14:creationId xmlns:p14="http://schemas.microsoft.com/office/powerpoint/2010/main" val="25479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Kidney impairment influence on adiponectin and vice versa is excluded</a:t>
            </a:r>
          </a:p>
          <a:p>
            <a:r>
              <a:rPr lang="hr-HR" dirty="0" smtClean="0"/>
              <a:t>Heterogenous relationsip in different populations</a:t>
            </a:r>
            <a:endParaRPr lang="hr-HR" dirty="0"/>
          </a:p>
        </p:txBody>
      </p:sp>
      <p:sp>
        <p:nvSpPr>
          <p:cNvPr id="4" name="Slide Number Placeholder 3"/>
          <p:cNvSpPr>
            <a:spLocks noGrp="1"/>
          </p:cNvSpPr>
          <p:nvPr>
            <p:ph type="sldNum" sz="quarter" idx="10"/>
          </p:nvPr>
        </p:nvSpPr>
        <p:spPr/>
        <p:txBody>
          <a:bodyPr/>
          <a:lstStyle/>
          <a:p>
            <a:fld id="{6F2AC0E9-834F-415E-B3DB-5B3B65E07E9D}" type="slidenum">
              <a:rPr lang="hr-HR" smtClean="0"/>
              <a:t>22</a:t>
            </a:fld>
            <a:endParaRPr lang="hr-HR"/>
          </a:p>
        </p:txBody>
      </p:sp>
    </p:spTree>
    <p:extLst>
      <p:ext uri="{BB962C8B-B14F-4D97-AF65-F5344CB8AC3E}">
        <p14:creationId xmlns:p14="http://schemas.microsoft.com/office/powerpoint/2010/main" val="292419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861822D9-4B97-49AC-9D8D-49327F85405C}" type="datetimeFigureOut">
              <a:rPr lang="hr-HR" smtClean="0"/>
              <a:t>26.8.2016.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160965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61822D9-4B97-49AC-9D8D-49327F85405C}" type="datetimeFigureOut">
              <a:rPr lang="hr-HR" smtClean="0"/>
              <a:t>26.8.2016.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368441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61822D9-4B97-49AC-9D8D-49327F85405C}" type="datetimeFigureOut">
              <a:rPr lang="hr-HR" smtClean="0"/>
              <a:t>26.8.2016.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66964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p:spPr>
          <p:txBody>
            <a:bodyPr wrap="none" anchor="ct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algn="ct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4" cy="404"/>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9" name="Rectangle 7"/>
              <p:cNvSpPr>
                <a:spLocks noChangeArrowheads="1"/>
              </p:cNvSpPr>
              <p:nvPr userDrawn="1"/>
            </p:nvSpPr>
            <p:spPr bwMode="auto">
              <a:xfrm>
                <a:off x="1081" y="1065"/>
                <a:ext cx="364" cy="405"/>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5" name="Rectangle 13"/>
              <p:cNvSpPr>
                <a:spLocks noChangeArrowheads="1"/>
              </p:cNvSpPr>
              <p:nvPr userDrawn="1"/>
            </p:nvSpPr>
            <p:spPr bwMode="auto">
              <a:xfrm>
                <a:off x="1081" y="1464"/>
                <a:ext cx="364" cy="399"/>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6" name="Rectangle 14"/>
              <p:cNvSpPr>
                <a:spLocks noChangeArrowheads="1"/>
              </p:cNvSpPr>
              <p:nvPr userDrawn="1"/>
            </p:nvSpPr>
            <p:spPr bwMode="auto">
              <a:xfrm>
                <a:off x="361" y="1857"/>
                <a:ext cx="364" cy="406"/>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4445">
                <a:solidFill>
                  <a:srgbClr val="FFFFFF"/>
                </a:solidFill>
              </a:defRPr>
            </a:lvl1pPr>
          </a:lstStyle>
          <a:p>
            <a:r>
              <a:rPr lang="el-GR"/>
              <a:t>Κάντε κλικ για να επεξεργαστείτε τον τίτλο</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22"/>
            </a:lvl1pPr>
          </a:lstStyle>
          <a:p>
            <a:r>
              <a:rPr lang="el-GR"/>
              <a:t>Κάντε κλικ για να επεξεργαστείτε τον υπότιτλο του υποδείγματος</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l-GR"/>
          </a:p>
        </p:txBody>
      </p:sp>
      <p:sp>
        <p:nvSpPr>
          <p:cNvPr id="19" name="Rectangle 17"/>
          <p:cNvSpPr>
            <a:spLocks noGrp="1" noChangeArrowheads="1"/>
          </p:cNvSpPr>
          <p:nvPr>
            <p:ph type="ftr" sz="quarter" idx="11"/>
          </p:nvPr>
        </p:nvSpPr>
        <p:spPr/>
        <p:txBody>
          <a:bodyPr/>
          <a:lstStyle>
            <a:lvl1pPr>
              <a:defRPr/>
            </a:lvl1pPr>
          </a:lstStyle>
          <a:p>
            <a:pPr>
              <a:defRPr/>
            </a:pPr>
            <a:endParaRPr lang="el-GR"/>
          </a:p>
        </p:txBody>
      </p:sp>
      <p:sp>
        <p:nvSpPr>
          <p:cNvPr id="20" name="Rectangle 18"/>
          <p:cNvSpPr>
            <a:spLocks noGrp="1" noChangeArrowheads="1"/>
          </p:cNvSpPr>
          <p:nvPr>
            <p:ph type="sldNum" sz="quarter" idx="12"/>
          </p:nvPr>
        </p:nvSpPr>
        <p:spPr/>
        <p:txBody>
          <a:bodyPr/>
          <a:lstStyle>
            <a:lvl1pPr eaLnBrk="0" hangingPunct="0">
              <a:defRPr smtClean="0"/>
            </a:lvl1pPr>
          </a:lstStyle>
          <a:p>
            <a:pPr>
              <a:defRPr/>
            </a:pPr>
            <a:fld id="{7D7EA665-A062-4E8C-98D2-FA7CD8203667}" type="slidenum">
              <a:rPr lang="el-GR" altLang="sr-Latn-RS"/>
              <a:pPr>
                <a:defRPr/>
              </a:pPr>
              <a:t>‹#›</a:t>
            </a:fld>
            <a:endParaRPr lang="el-GR" altLang="sr-Latn-RS"/>
          </a:p>
        </p:txBody>
      </p:sp>
    </p:spTree>
    <p:extLst>
      <p:ext uri="{BB962C8B-B14F-4D97-AF65-F5344CB8AC3E}">
        <p14:creationId xmlns:p14="http://schemas.microsoft.com/office/powerpoint/2010/main" val="72388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ftr" sz="quarter" idx="10"/>
          </p:nvPr>
        </p:nvSpPr>
        <p:spPr/>
        <p:txBody>
          <a:bodyPr/>
          <a:lstStyle>
            <a:lvl1pPr>
              <a:defRPr/>
            </a:lvl1pPr>
          </a:lstStyle>
          <a:p>
            <a:pPr>
              <a:defRPr/>
            </a:pPr>
            <a:endParaRPr lang="el-GR"/>
          </a:p>
        </p:txBody>
      </p:sp>
      <p:sp>
        <p:nvSpPr>
          <p:cNvPr id="5" name="Rectangle 3"/>
          <p:cNvSpPr>
            <a:spLocks noGrp="1" noChangeArrowheads="1"/>
          </p:cNvSpPr>
          <p:nvPr>
            <p:ph type="sldNum" sz="quarter" idx="11"/>
          </p:nvPr>
        </p:nvSpPr>
        <p:spPr/>
        <p:txBody>
          <a:bodyPr/>
          <a:lstStyle>
            <a:lvl1pPr eaLnBrk="0" hangingPunct="0">
              <a:defRPr smtClean="0"/>
            </a:lvl1pPr>
          </a:lstStyle>
          <a:p>
            <a:pPr>
              <a:defRPr/>
            </a:pPr>
            <a:fld id="{88BFBFFF-D3C6-4A6D-80B4-7DACA314A2EA}" type="slidenum">
              <a:rPr lang="el-GR" altLang="sr-Latn-RS"/>
              <a:pPr>
                <a:defRPr/>
              </a:pPr>
              <a:t>‹#›</a:t>
            </a:fld>
            <a:endParaRPr lang="el-GR" altLang="sr-Latn-RS"/>
          </a:p>
        </p:txBody>
      </p:sp>
      <p:sp>
        <p:nvSpPr>
          <p:cNvPr id="6"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2779003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l-G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l-GR"/>
          </a:p>
        </p:txBody>
      </p:sp>
      <p:sp>
        <p:nvSpPr>
          <p:cNvPr id="5" name="Rectangle 3"/>
          <p:cNvSpPr>
            <a:spLocks noGrp="1" noChangeArrowheads="1"/>
          </p:cNvSpPr>
          <p:nvPr>
            <p:ph type="sldNum" sz="quarter" idx="11"/>
          </p:nvPr>
        </p:nvSpPr>
        <p:spPr/>
        <p:txBody>
          <a:bodyPr/>
          <a:lstStyle>
            <a:lvl1pPr eaLnBrk="0" hangingPunct="0">
              <a:defRPr smtClean="0"/>
            </a:lvl1pPr>
          </a:lstStyle>
          <a:p>
            <a:pPr>
              <a:defRPr/>
            </a:pPr>
            <a:fld id="{DFF42FC0-F840-4846-B045-6879B311AEFC}" type="slidenum">
              <a:rPr lang="el-GR" altLang="sr-Latn-RS"/>
              <a:pPr>
                <a:defRPr/>
              </a:pPr>
              <a:t>‹#›</a:t>
            </a:fld>
            <a:endParaRPr lang="el-GR" altLang="sr-Latn-RS"/>
          </a:p>
        </p:txBody>
      </p:sp>
      <p:sp>
        <p:nvSpPr>
          <p:cNvPr id="6"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1367476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981200"/>
            <a:ext cx="4047067" cy="38862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39733" y="1981200"/>
            <a:ext cx="4047067" cy="38862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2"/>
          <p:cNvSpPr>
            <a:spLocks noGrp="1" noChangeArrowheads="1"/>
          </p:cNvSpPr>
          <p:nvPr>
            <p:ph type="ftr" sz="quarter" idx="10"/>
          </p:nvPr>
        </p:nvSpPr>
        <p:spPr/>
        <p:txBody>
          <a:bodyPr/>
          <a:lstStyle>
            <a:lvl1pPr>
              <a:defRPr/>
            </a:lvl1pPr>
          </a:lstStyle>
          <a:p>
            <a:pPr>
              <a:defRPr/>
            </a:pPr>
            <a:endParaRPr lang="el-GR"/>
          </a:p>
        </p:txBody>
      </p:sp>
      <p:sp>
        <p:nvSpPr>
          <p:cNvPr id="6" name="Rectangle 3"/>
          <p:cNvSpPr>
            <a:spLocks noGrp="1" noChangeArrowheads="1"/>
          </p:cNvSpPr>
          <p:nvPr>
            <p:ph type="sldNum" sz="quarter" idx="11"/>
          </p:nvPr>
        </p:nvSpPr>
        <p:spPr/>
        <p:txBody>
          <a:bodyPr/>
          <a:lstStyle>
            <a:lvl1pPr eaLnBrk="0" hangingPunct="0">
              <a:defRPr smtClean="0"/>
            </a:lvl1pPr>
          </a:lstStyle>
          <a:p>
            <a:pPr>
              <a:defRPr/>
            </a:pPr>
            <a:fld id="{B00EA813-A754-48C5-8FC0-5E21A78122E4}" type="slidenum">
              <a:rPr lang="el-GR" altLang="sr-Latn-RS"/>
              <a:pPr>
                <a:defRPr/>
              </a:pPr>
              <a:t>‹#›</a:t>
            </a:fld>
            <a:endParaRPr lang="el-GR" altLang="sr-Latn-RS"/>
          </a:p>
        </p:txBody>
      </p:sp>
      <p:sp>
        <p:nvSpPr>
          <p:cNvPr id="7"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800005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2"/>
          <p:cNvSpPr>
            <a:spLocks noGrp="1" noChangeArrowheads="1"/>
          </p:cNvSpPr>
          <p:nvPr>
            <p:ph type="ftr" sz="quarter" idx="10"/>
          </p:nvPr>
        </p:nvSpPr>
        <p:spPr/>
        <p:txBody>
          <a:bodyPr/>
          <a:lstStyle>
            <a:lvl1pPr>
              <a:defRPr/>
            </a:lvl1pPr>
          </a:lstStyle>
          <a:p>
            <a:pPr>
              <a:defRPr/>
            </a:pPr>
            <a:endParaRPr lang="el-GR"/>
          </a:p>
        </p:txBody>
      </p:sp>
      <p:sp>
        <p:nvSpPr>
          <p:cNvPr id="8" name="Rectangle 3"/>
          <p:cNvSpPr>
            <a:spLocks noGrp="1" noChangeArrowheads="1"/>
          </p:cNvSpPr>
          <p:nvPr>
            <p:ph type="sldNum" sz="quarter" idx="11"/>
          </p:nvPr>
        </p:nvSpPr>
        <p:spPr/>
        <p:txBody>
          <a:bodyPr/>
          <a:lstStyle>
            <a:lvl1pPr eaLnBrk="0" hangingPunct="0">
              <a:defRPr smtClean="0"/>
            </a:lvl1pPr>
          </a:lstStyle>
          <a:p>
            <a:pPr>
              <a:defRPr/>
            </a:pPr>
            <a:fld id="{347BFF32-C074-452E-A007-4C87854F1D2A}" type="slidenum">
              <a:rPr lang="el-GR" altLang="sr-Latn-RS"/>
              <a:pPr>
                <a:defRPr/>
              </a:pPr>
              <a:t>‹#›</a:t>
            </a:fld>
            <a:endParaRPr lang="el-GR" altLang="sr-Latn-RS"/>
          </a:p>
        </p:txBody>
      </p:sp>
      <p:sp>
        <p:nvSpPr>
          <p:cNvPr id="9"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2068779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2"/>
          <p:cNvSpPr>
            <a:spLocks noGrp="1" noChangeArrowheads="1"/>
          </p:cNvSpPr>
          <p:nvPr>
            <p:ph type="ftr" sz="quarter" idx="10"/>
          </p:nvPr>
        </p:nvSpPr>
        <p:spPr/>
        <p:txBody>
          <a:bodyPr/>
          <a:lstStyle>
            <a:lvl1pPr>
              <a:defRPr/>
            </a:lvl1pPr>
          </a:lstStyle>
          <a:p>
            <a:pPr>
              <a:defRPr/>
            </a:pPr>
            <a:endParaRPr lang="el-GR"/>
          </a:p>
        </p:txBody>
      </p:sp>
      <p:sp>
        <p:nvSpPr>
          <p:cNvPr id="4" name="Rectangle 3"/>
          <p:cNvSpPr>
            <a:spLocks noGrp="1" noChangeArrowheads="1"/>
          </p:cNvSpPr>
          <p:nvPr>
            <p:ph type="sldNum" sz="quarter" idx="11"/>
          </p:nvPr>
        </p:nvSpPr>
        <p:spPr/>
        <p:txBody>
          <a:bodyPr/>
          <a:lstStyle>
            <a:lvl1pPr eaLnBrk="0" hangingPunct="0">
              <a:defRPr smtClean="0"/>
            </a:lvl1pPr>
          </a:lstStyle>
          <a:p>
            <a:pPr>
              <a:defRPr/>
            </a:pPr>
            <a:fld id="{1BEF2D18-35C8-4CD9-A230-6815C72EEDF3}" type="slidenum">
              <a:rPr lang="el-GR" altLang="sr-Latn-RS"/>
              <a:pPr>
                <a:defRPr/>
              </a:pPr>
              <a:t>‹#›</a:t>
            </a:fld>
            <a:endParaRPr lang="el-GR" altLang="sr-Latn-RS"/>
          </a:p>
        </p:txBody>
      </p:sp>
      <p:sp>
        <p:nvSpPr>
          <p:cNvPr id="5"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1568191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l-GR"/>
          </a:p>
        </p:txBody>
      </p:sp>
      <p:sp>
        <p:nvSpPr>
          <p:cNvPr id="3" name="Rectangle 3"/>
          <p:cNvSpPr>
            <a:spLocks noGrp="1" noChangeArrowheads="1"/>
          </p:cNvSpPr>
          <p:nvPr>
            <p:ph type="sldNum" sz="quarter" idx="11"/>
          </p:nvPr>
        </p:nvSpPr>
        <p:spPr/>
        <p:txBody>
          <a:bodyPr/>
          <a:lstStyle>
            <a:lvl1pPr eaLnBrk="0" hangingPunct="0">
              <a:defRPr smtClean="0"/>
            </a:lvl1pPr>
          </a:lstStyle>
          <a:p>
            <a:pPr>
              <a:defRPr/>
            </a:pPr>
            <a:fld id="{312E6CAA-4B76-406F-8DA0-D405105864F9}" type="slidenum">
              <a:rPr lang="el-GR" altLang="sr-Latn-RS"/>
              <a:pPr>
                <a:defRPr/>
              </a:pPr>
              <a:t>‹#›</a:t>
            </a:fld>
            <a:endParaRPr lang="el-GR" altLang="sr-Latn-RS"/>
          </a:p>
        </p:txBody>
      </p:sp>
      <p:sp>
        <p:nvSpPr>
          <p:cNvPr id="4"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3689404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l-GR"/>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l-GR"/>
          </a:p>
        </p:txBody>
      </p:sp>
      <p:sp>
        <p:nvSpPr>
          <p:cNvPr id="6" name="Rectangle 3"/>
          <p:cNvSpPr>
            <a:spLocks noGrp="1" noChangeArrowheads="1"/>
          </p:cNvSpPr>
          <p:nvPr>
            <p:ph type="sldNum" sz="quarter" idx="11"/>
          </p:nvPr>
        </p:nvSpPr>
        <p:spPr/>
        <p:txBody>
          <a:bodyPr/>
          <a:lstStyle>
            <a:lvl1pPr eaLnBrk="0" hangingPunct="0">
              <a:defRPr smtClean="0"/>
            </a:lvl1pPr>
          </a:lstStyle>
          <a:p>
            <a:pPr>
              <a:defRPr/>
            </a:pPr>
            <a:fld id="{6558FE9A-5EC7-426C-9344-CB8569E22FEC}" type="slidenum">
              <a:rPr lang="el-GR" altLang="sr-Latn-RS"/>
              <a:pPr>
                <a:defRPr/>
              </a:pPr>
              <a:t>‹#›</a:t>
            </a:fld>
            <a:endParaRPr lang="el-GR" altLang="sr-Latn-RS"/>
          </a:p>
        </p:txBody>
      </p:sp>
      <p:sp>
        <p:nvSpPr>
          <p:cNvPr id="7"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109069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61822D9-4B97-49AC-9D8D-49327F85405C}" type="datetimeFigureOut">
              <a:rPr lang="hr-HR" smtClean="0"/>
              <a:t>26.8.2016.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3525498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l-G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l-GR"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l-GR"/>
          </a:p>
        </p:txBody>
      </p:sp>
      <p:sp>
        <p:nvSpPr>
          <p:cNvPr id="6" name="Rectangle 3"/>
          <p:cNvSpPr>
            <a:spLocks noGrp="1" noChangeArrowheads="1"/>
          </p:cNvSpPr>
          <p:nvPr>
            <p:ph type="sldNum" sz="quarter" idx="11"/>
          </p:nvPr>
        </p:nvSpPr>
        <p:spPr/>
        <p:txBody>
          <a:bodyPr/>
          <a:lstStyle>
            <a:lvl1pPr eaLnBrk="0" hangingPunct="0">
              <a:defRPr smtClean="0"/>
            </a:lvl1pPr>
          </a:lstStyle>
          <a:p>
            <a:pPr>
              <a:defRPr/>
            </a:pPr>
            <a:fld id="{00E192BF-CA8F-40D7-9F06-92D446D88309}" type="slidenum">
              <a:rPr lang="el-GR" altLang="sr-Latn-RS"/>
              <a:pPr>
                <a:defRPr/>
              </a:pPr>
              <a:t>‹#›</a:t>
            </a:fld>
            <a:endParaRPr lang="el-GR" altLang="sr-Latn-RS"/>
          </a:p>
        </p:txBody>
      </p:sp>
      <p:sp>
        <p:nvSpPr>
          <p:cNvPr id="7"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312095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ftr" sz="quarter" idx="10"/>
          </p:nvPr>
        </p:nvSpPr>
        <p:spPr/>
        <p:txBody>
          <a:bodyPr/>
          <a:lstStyle>
            <a:lvl1pPr>
              <a:defRPr/>
            </a:lvl1pPr>
          </a:lstStyle>
          <a:p>
            <a:pPr>
              <a:defRPr/>
            </a:pPr>
            <a:endParaRPr lang="el-GR"/>
          </a:p>
        </p:txBody>
      </p:sp>
      <p:sp>
        <p:nvSpPr>
          <p:cNvPr id="5" name="Rectangle 3"/>
          <p:cNvSpPr>
            <a:spLocks noGrp="1" noChangeArrowheads="1"/>
          </p:cNvSpPr>
          <p:nvPr>
            <p:ph type="sldNum" sz="quarter" idx="11"/>
          </p:nvPr>
        </p:nvSpPr>
        <p:spPr/>
        <p:txBody>
          <a:bodyPr/>
          <a:lstStyle>
            <a:lvl1pPr eaLnBrk="0" hangingPunct="0">
              <a:defRPr smtClean="0"/>
            </a:lvl1pPr>
          </a:lstStyle>
          <a:p>
            <a:pPr>
              <a:defRPr/>
            </a:pPr>
            <a:fld id="{5906D32C-542B-427E-910D-E5DE45F3028E}" type="slidenum">
              <a:rPr lang="el-GR" altLang="sr-Latn-RS"/>
              <a:pPr>
                <a:defRPr/>
              </a:pPr>
              <a:t>‹#›</a:t>
            </a:fld>
            <a:endParaRPr lang="el-GR" altLang="sr-Latn-RS"/>
          </a:p>
        </p:txBody>
      </p:sp>
      <p:sp>
        <p:nvSpPr>
          <p:cNvPr id="6"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11172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1" y="457200"/>
            <a:ext cx="603673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2"/>
          <p:cNvSpPr>
            <a:spLocks noGrp="1" noChangeArrowheads="1"/>
          </p:cNvSpPr>
          <p:nvPr>
            <p:ph type="ftr" sz="quarter" idx="10"/>
          </p:nvPr>
        </p:nvSpPr>
        <p:spPr/>
        <p:txBody>
          <a:bodyPr/>
          <a:lstStyle>
            <a:lvl1pPr>
              <a:defRPr/>
            </a:lvl1pPr>
          </a:lstStyle>
          <a:p>
            <a:pPr>
              <a:defRPr/>
            </a:pPr>
            <a:endParaRPr lang="el-GR"/>
          </a:p>
        </p:txBody>
      </p:sp>
      <p:sp>
        <p:nvSpPr>
          <p:cNvPr id="5" name="Rectangle 3"/>
          <p:cNvSpPr>
            <a:spLocks noGrp="1" noChangeArrowheads="1"/>
          </p:cNvSpPr>
          <p:nvPr>
            <p:ph type="sldNum" sz="quarter" idx="11"/>
          </p:nvPr>
        </p:nvSpPr>
        <p:spPr/>
        <p:txBody>
          <a:bodyPr/>
          <a:lstStyle>
            <a:lvl1pPr eaLnBrk="0" hangingPunct="0">
              <a:defRPr smtClean="0"/>
            </a:lvl1pPr>
          </a:lstStyle>
          <a:p>
            <a:pPr>
              <a:defRPr/>
            </a:pPr>
            <a:fld id="{1B2DA5E3-CCF4-46AB-BD04-97AB997C6691}" type="slidenum">
              <a:rPr lang="el-GR" altLang="sr-Latn-RS"/>
              <a:pPr>
                <a:defRPr/>
              </a:pPr>
              <a:t>‹#›</a:t>
            </a:fld>
            <a:endParaRPr lang="el-GR" altLang="sr-Latn-RS"/>
          </a:p>
        </p:txBody>
      </p:sp>
      <p:sp>
        <p:nvSpPr>
          <p:cNvPr id="6" name="Rectangle 16"/>
          <p:cNvSpPr>
            <a:spLocks noGrp="1" noChangeArrowheads="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246387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822D9-4B97-49AC-9D8D-49327F85405C}" type="datetimeFigureOut">
              <a:rPr lang="hr-HR" smtClean="0"/>
              <a:t>26.8.2016.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393666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861822D9-4B97-49AC-9D8D-49327F85405C}" type="datetimeFigureOut">
              <a:rPr lang="hr-HR" smtClean="0"/>
              <a:t>26.8.2016.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302754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861822D9-4B97-49AC-9D8D-49327F85405C}" type="datetimeFigureOut">
              <a:rPr lang="hr-HR" smtClean="0"/>
              <a:t>26.8.2016.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422313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861822D9-4B97-49AC-9D8D-49327F85405C}" type="datetimeFigureOut">
              <a:rPr lang="hr-HR" smtClean="0"/>
              <a:t>26.8.2016.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267237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822D9-4B97-49AC-9D8D-49327F85405C}" type="datetimeFigureOut">
              <a:rPr lang="hr-HR" smtClean="0"/>
              <a:t>26.8.2016.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54484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822D9-4B97-49AC-9D8D-49327F85405C}" type="datetimeFigureOut">
              <a:rPr lang="hr-HR" smtClean="0"/>
              <a:t>26.8.2016.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201996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822D9-4B97-49AC-9D8D-49327F85405C}" type="datetimeFigureOut">
              <a:rPr lang="hr-HR" smtClean="0"/>
              <a:t>26.8.2016.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F97C9D4-EBE4-4D22-B37A-8534E1B619F5}" type="slidenum">
              <a:rPr lang="hr-HR" smtClean="0"/>
              <a:t>‹#›</a:t>
            </a:fld>
            <a:endParaRPr lang="hr-HR"/>
          </a:p>
        </p:txBody>
      </p:sp>
    </p:spTree>
    <p:extLst>
      <p:ext uri="{BB962C8B-B14F-4D97-AF65-F5344CB8AC3E}">
        <p14:creationId xmlns:p14="http://schemas.microsoft.com/office/powerpoint/2010/main" val="23118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822D9-4B97-49AC-9D8D-49327F85405C}" type="datetimeFigureOut">
              <a:rPr lang="hr-HR" smtClean="0"/>
              <a:t>26.8.2016.</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7C9D4-EBE4-4D22-B37A-8534E1B619F5}" type="slidenum">
              <a:rPr lang="hr-HR" smtClean="0"/>
              <a:t>‹#›</a:t>
            </a:fld>
            <a:endParaRPr lang="hr-HR"/>
          </a:p>
        </p:txBody>
      </p:sp>
    </p:spTree>
    <p:extLst>
      <p:ext uri="{BB962C8B-B14F-4D97-AF65-F5344CB8AC3E}">
        <p14:creationId xmlns:p14="http://schemas.microsoft.com/office/powerpoint/2010/main" val="1087400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67" b="0">
                <a:solidFill>
                  <a:srgbClr val="000000"/>
                </a:solidFill>
                <a:latin typeface="+mn-lt"/>
              </a:defRPr>
            </a:lvl1pPr>
          </a:lstStyle>
          <a:p>
            <a:pPr fontAlgn="base">
              <a:spcBef>
                <a:spcPct val="0"/>
              </a:spcBef>
              <a:spcAft>
                <a:spcPct val="0"/>
              </a:spcAft>
              <a:defRPr/>
            </a:pPr>
            <a:endParaRPr lang="el-GR"/>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67" b="0" smtClean="0">
                <a:solidFill>
                  <a:srgbClr val="000000"/>
                </a:solidFill>
                <a:latin typeface="Arial Black" panose="020B0A04020102020204" pitchFamily="34" charset="0"/>
              </a:defRPr>
            </a:lvl1pPr>
          </a:lstStyle>
          <a:p>
            <a:pPr fontAlgn="base">
              <a:spcBef>
                <a:spcPct val="0"/>
              </a:spcBef>
              <a:spcAft>
                <a:spcPct val="0"/>
              </a:spcAft>
              <a:defRPr/>
            </a:pPr>
            <a:fld id="{4B5368D9-4E9C-477D-B8E9-725B5A4DBEF4}" type="slidenum">
              <a:rPr lang="el-GR" altLang="sr-Latn-RS"/>
              <a:pPr fontAlgn="base">
                <a:spcBef>
                  <a:spcPct val="0"/>
                </a:spcBef>
                <a:spcAft>
                  <a:spcPct val="0"/>
                </a:spcAft>
                <a:defRPr/>
              </a:pPr>
              <a:t>‹#›</a:t>
            </a:fld>
            <a:endParaRPr lang="el-GR" altLang="sr-Latn-RS"/>
          </a:p>
        </p:txBody>
      </p:sp>
      <p:grpSp>
        <p:nvGrpSpPr>
          <p:cNvPr id="19460"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p:spPr>
          <p:txBody>
            <a:bodyPr wrap="none" anchor="ct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algn="ct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666699"/>
                </a:solidFill>
                <a:latin typeface="Arial" panose="020B0604020202020204" pitchFamily="34" charset="0"/>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666699"/>
                </a:solidFill>
                <a:latin typeface="Arial" panose="020B0604020202020204" pitchFamily="34" charset="0"/>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9999CC"/>
                </a:solidFill>
                <a:latin typeface="Arial" panose="020B0604020202020204" pitchFamily="34" charset="0"/>
              </a:endParaRPr>
            </a:p>
          </p:txBody>
        </p:sp>
        <p:sp>
          <p:nvSpPr>
            <p:cNvPr id="2061" name="Rectangle 10"/>
            <p:cNvSpPr>
              <a:spLocks noChangeArrowheads="1"/>
            </p:cNvSpPr>
            <p:nvPr/>
          </p:nvSpPr>
          <p:spPr bwMode="auto">
            <a:xfrm>
              <a:off x="173" y="173"/>
              <a:ext cx="84" cy="87"/>
            </a:xfrm>
            <a:prstGeom prst="rect">
              <a:avLst/>
            </a:prstGeom>
            <a:solidFill>
              <a:schemeClr val="folHlink"/>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666699"/>
                </a:solidFill>
                <a:latin typeface="Arial" panose="020B0604020202020204" pitchFamily="34" charset="0"/>
              </a:endParaRPr>
            </a:p>
          </p:txBody>
        </p:sp>
        <p:sp>
          <p:nvSpPr>
            <p:cNvPr id="2062" name="Rectangle 11"/>
            <p:cNvSpPr>
              <a:spLocks noChangeArrowheads="1"/>
            </p:cNvSpPr>
            <p:nvPr/>
          </p:nvSpPr>
          <p:spPr bwMode="auto">
            <a:xfrm>
              <a:off x="83" y="86"/>
              <a:ext cx="92" cy="87"/>
            </a:xfrm>
            <a:prstGeom prst="rect">
              <a:avLst/>
            </a:prstGeom>
            <a:solidFill>
              <a:schemeClr val="bg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2133" b="0" smtClean="0">
                <a:solidFill>
                  <a:srgbClr val="000000"/>
                </a:solidFill>
                <a:latin typeface="Times New Roman" panose="02020603050405020304" pitchFamily="18" charset="0"/>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9999CC"/>
                </a:solidFill>
                <a:latin typeface="Arial" panose="020B0604020202020204" pitchFamily="34" charset="0"/>
              </a:endParaRPr>
            </a:p>
          </p:txBody>
        </p:sp>
        <p:sp>
          <p:nvSpPr>
            <p:cNvPr id="2064" name="Rectangle 13"/>
            <p:cNvSpPr>
              <a:spLocks noChangeArrowheads="1"/>
            </p:cNvSpPr>
            <p:nvPr/>
          </p:nvSpPr>
          <p:spPr bwMode="auto">
            <a:xfrm>
              <a:off x="173" y="258"/>
              <a:ext cx="84" cy="86"/>
            </a:xfrm>
            <a:prstGeom prst="rect">
              <a:avLst/>
            </a:prstGeom>
            <a:solidFill>
              <a:schemeClr val="accent2"/>
            </a:solidFill>
            <a:ln>
              <a:noFill/>
            </a:ln>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fontAlgn="base" hangingPunct="1">
                <a:spcBef>
                  <a:spcPct val="0"/>
                </a:spcBef>
                <a:spcAft>
                  <a:spcPct val="0"/>
                </a:spcAft>
                <a:defRPr/>
              </a:pPr>
              <a:endParaRPr lang="en-US" sz="1600" b="0" smtClean="0">
                <a:solidFill>
                  <a:srgbClr val="9999CC"/>
                </a:solidFill>
                <a:latin typeface="Arial" panose="020B0604020202020204"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sr-Latn-RS" smtClean="0"/>
              <a:t>Κάντε κλικ για να επεξεργαστείτε τον τίτλο</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sr-Latn-RS" smtClean="0"/>
              <a:t>Κάντε κλικ για να επεξεργαστείτε τα στυλ κειμένου του υποδείγματος</a:t>
            </a:r>
          </a:p>
          <a:p>
            <a:pPr lvl="1"/>
            <a:r>
              <a:rPr lang="el-GR" altLang="sr-Latn-RS" smtClean="0"/>
              <a:t>Δεύτερου επιπέδου</a:t>
            </a:r>
          </a:p>
          <a:p>
            <a:pPr lvl="2"/>
            <a:r>
              <a:rPr lang="el-GR" altLang="sr-Latn-RS" smtClean="0"/>
              <a:t>Τρίτου επιπέδου</a:t>
            </a:r>
          </a:p>
          <a:p>
            <a:pPr lvl="3"/>
            <a:r>
              <a:rPr lang="el-GR" altLang="sr-Latn-RS" smtClean="0"/>
              <a:t>Τέταρτου επιπέδου</a:t>
            </a:r>
          </a:p>
          <a:p>
            <a:pPr lvl="4"/>
            <a:r>
              <a:rPr lang="el-GR" altLang="sr-Latn-RS" smtClean="0"/>
              <a:t>Πέμπτου επιπέδου</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67" b="0">
                <a:solidFill>
                  <a:srgbClr val="000000"/>
                </a:solidFill>
                <a:latin typeface="+mn-lt"/>
              </a:defRPr>
            </a:lvl1pPr>
          </a:lstStyle>
          <a:p>
            <a:pPr fontAlgn="base">
              <a:spcBef>
                <a:spcPct val="0"/>
              </a:spcBef>
              <a:spcAft>
                <a:spcPct val="0"/>
              </a:spcAft>
              <a:defRPr/>
            </a:pPr>
            <a:endParaRPr lang="el-GR"/>
          </a:p>
        </p:txBody>
      </p:sp>
    </p:spTree>
    <p:extLst>
      <p:ext uri="{BB962C8B-B14F-4D97-AF65-F5344CB8AC3E}">
        <p14:creationId xmlns:p14="http://schemas.microsoft.com/office/powerpoint/2010/main" val="39257178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900">
          <a:solidFill>
            <a:schemeClr val="tx1"/>
          </a:solidFill>
          <a:latin typeface="+mj-lt"/>
          <a:ea typeface="+mj-ea"/>
          <a:cs typeface="+mj-cs"/>
        </a:defRPr>
      </a:lvl1pPr>
      <a:lvl2pPr algn="l" rtl="0" eaLnBrk="0" fontAlgn="base" hangingPunct="0">
        <a:spcBef>
          <a:spcPct val="0"/>
        </a:spcBef>
        <a:spcAft>
          <a:spcPct val="0"/>
        </a:spcAft>
        <a:defRPr sz="3900">
          <a:solidFill>
            <a:schemeClr val="tx1"/>
          </a:solidFill>
          <a:latin typeface="Arial" pitchFamily="34" charset="0"/>
        </a:defRPr>
      </a:lvl2pPr>
      <a:lvl3pPr algn="l" rtl="0" eaLnBrk="0" fontAlgn="base" hangingPunct="0">
        <a:spcBef>
          <a:spcPct val="0"/>
        </a:spcBef>
        <a:spcAft>
          <a:spcPct val="0"/>
        </a:spcAft>
        <a:defRPr sz="3900">
          <a:solidFill>
            <a:schemeClr val="tx1"/>
          </a:solidFill>
          <a:latin typeface="Arial" pitchFamily="34" charset="0"/>
        </a:defRPr>
      </a:lvl3pPr>
      <a:lvl4pPr algn="l" rtl="0" eaLnBrk="0" fontAlgn="base" hangingPunct="0">
        <a:spcBef>
          <a:spcPct val="0"/>
        </a:spcBef>
        <a:spcAft>
          <a:spcPct val="0"/>
        </a:spcAft>
        <a:defRPr sz="3900">
          <a:solidFill>
            <a:schemeClr val="tx1"/>
          </a:solidFill>
          <a:latin typeface="Arial" pitchFamily="34" charset="0"/>
        </a:defRPr>
      </a:lvl4pPr>
      <a:lvl5pPr algn="l" rtl="0" eaLnBrk="0" fontAlgn="base" hangingPunct="0">
        <a:spcBef>
          <a:spcPct val="0"/>
        </a:spcBef>
        <a:spcAft>
          <a:spcPct val="0"/>
        </a:spcAft>
        <a:defRPr sz="3900">
          <a:solidFill>
            <a:schemeClr val="tx1"/>
          </a:solidFill>
          <a:latin typeface="Arial" pitchFamily="34" charset="0"/>
        </a:defRPr>
      </a:lvl5pPr>
      <a:lvl6pPr marL="406405" algn="l" rtl="0" fontAlgn="base">
        <a:spcBef>
          <a:spcPct val="0"/>
        </a:spcBef>
        <a:spcAft>
          <a:spcPct val="0"/>
        </a:spcAft>
        <a:defRPr sz="3911">
          <a:solidFill>
            <a:schemeClr val="tx1"/>
          </a:solidFill>
          <a:latin typeface="Arial" pitchFamily="34" charset="0"/>
        </a:defRPr>
      </a:lvl6pPr>
      <a:lvl7pPr marL="812810" algn="l" rtl="0" fontAlgn="base">
        <a:spcBef>
          <a:spcPct val="0"/>
        </a:spcBef>
        <a:spcAft>
          <a:spcPct val="0"/>
        </a:spcAft>
        <a:defRPr sz="3911">
          <a:solidFill>
            <a:schemeClr val="tx1"/>
          </a:solidFill>
          <a:latin typeface="Arial" pitchFamily="34" charset="0"/>
        </a:defRPr>
      </a:lvl7pPr>
      <a:lvl8pPr marL="1219215" algn="l" rtl="0" fontAlgn="base">
        <a:spcBef>
          <a:spcPct val="0"/>
        </a:spcBef>
        <a:spcAft>
          <a:spcPct val="0"/>
        </a:spcAft>
        <a:defRPr sz="3911">
          <a:solidFill>
            <a:schemeClr val="tx1"/>
          </a:solidFill>
          <a:latin typeface="Arial" pitchFamily="34" charset="0"/>
        </a:defRPr>
      </a:lvl8pPr>
      <a:lvl9pPr marL="1625620" algn="l" rtl="0" fontAlgn="base">
        <a:spcBef>
          <a:spcPct val="0"/>
        </a:spcBef>
        <a:spcAft>
          <a:spcPct val="0"/>
        </a:spcAft>
        <a:defRPr sz="3911">
          <a:solidFill>
            <a:schemeClr val="tx1"/>
          </a:solidFill>
          <a:latin typeface="Arial" pitchFamily="34" charset="0"/>
        </a:defRPr>
      </a:lvl9pPr>
    </p:titleStyle>
    <p:bodyStyle>
      <a:lvl1pPr marL="304800" indent="-304800" algn="l" rtl="0" eaLnBrk="0" fontAlgn="base" hangingPunct="0">
        <a:spcBef>
          <a:spcPct val="20000"/>
        </a:spcBef>
        <a:spcAft>
          <a:spcPct val="0"/>
        </a:spcAft>
        <a:buClr>
          <a:schemeClr val="bg2"/>
        </a:buClr>
        <a:buSzPct val="75000"/>
        <a:buFont typeface="Wingdings" panose="05000000000000000000" pitchFamily="2" charset="2"/>
        <a:buChar char="n"/>
        <a:defRPr sz="2800">
          <a:solidFill>
            <a:schemeClr val="tx1"/>
          </a:solidFill>
          <a:latin typeface="+mn-lt"/>
          <a:ea typeface="+mn-ea"/>
          <a:cs typeface="+mn-cs"/>
        </a:defRPr>
      </a:lvl1pPr>
      <a:lvl2pPr marL="660400" indent="-25400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defRPr>
      </a:lvl2pPr>
      <a:lvl3pPr marL="1016000" indent="-203200" algn="l" rtl="0" eaLnBrk="0" fontAlgn="base" hangingPunct="0">
        <a:spcBef>
          <a:spcPct val="20000"/>
        </a:spcBef>
        <a:spcAft>
          <a:spcPct val="0"/>
        </a:spcAft>
        <a:buClr>
          <a:schemeClr val="bg2"/>
        </a:buClr>
        <a:buSzPct val="65000"/>
        <a:buFont typeface="Wingdings" panose="05000000000000000000" pitchFamily="2" charset="2"/>
        <a:buChar char="n"/>
        <a:defRPr sz="2100">
          <a:solidFill>
            <a:schemeClr val="tx1"/>
          </a:solidFill>
          <a:latin typeface="+mn-lt"/>
        </a:defRPr>
      </a:lvl3pPr>
      <a:lvl4pPr marL="1422400" indent="-203200" algn="l" rtl="0" eaLnBrk="0" fontAlgn="base" hangingPunct="0">
        <a:spcBef>
          <a:spcPct val="20000"/>
        </a:spcBef>
        <a:spcAft>
          <a:spcPct val="0"/>
        </a:spcAft>
        <a:buClr>
          <a:schemeClr val="accent2"/>
        </a:buClr>
        <a:buSzPct val="70000"/>
        <a:buFont typeface="Wingdings" panose="05000000000000000000" pitchFamily="2" charset="2"/>
        <a:buChar char="¨"/>
        <a:defRPr sz="1700">
          <a:solidFill>
            <a:schemeClr val="tx1"/>
          </a:solidFill>
          <a:latin typeface="+mn-lt"/>
        </a:defRPr>
      </a:lvl4pPr>
      <a:lvl5pPr marL="1828800" indent="-203200" algn="l" rtl="0" eaLnBrk="0" fontAlgn="base" hangingPunct="0">
        <a:spcBef>
          <a:spcPct val="20000"/>
        </a:spcBef>
        <a:spcAft>
          <a:spcPct val="0"/>
        </a:spcAft>
        <a:buClr>
          <a:schemeClr val="bg2"/>
        </a:buClr>
        <a:buFont typeface="Wingdings" panose="05000000000000000000" pitchFamily="2" charset="2"/>
        <a:buChar char="§"/>
        <a:defRPr sz="1700">
          <a:solidFill>
            <a:schemeClr val="tx1"/>
          </a:solidFill>
          <a:latin typeface="+mn-lt"/>
        </a:defRPr>
      </a:lvl5pPr>
      <a:lvl6pPr marL="2235228" indent="-203203" algn="l" rtl="0" fontAlgn="base">
        <a:spcBef>
          <a:spcPct val="20000"/>
        </a:spcBef>
        <a:spcAft>
          <a:spcPct val="0"/>
        </a:spcAft>
        <a:buClr>
          <a:schemeClr val="bg2"/>
        </a:buClr>
        <a:buFont typeface="Wingdings" pitchFamily="2" charset="2"/>
        <a:buChar char="§"/>
        <a:defRPr sz="1778">
          <a:solidFill>
            <a:schemeClr val="tx1"/>
          </a:solidFill>
          <a:latin typeface="+mn-lt"/>
        </a:defRPr>
      </a:lvl6pPr>
      <a:lvl7pPr marL="2641633" indent="-203203" algn="l" rtl="0" fontAlgn="base">
        <a:spcBef>
          <a:spcPct val="20000"/>
        </a:spcBef>
        <a:spcAft>
          <a:spcPct val="0"/>
        </a:spcAft>
        <a:buClr>
          <a:schemeClr val="bg2"/>
        </a:buClr>
        <a:buFont typeface="Wingdings" pitchFamily="2" charset="2"/>
        <a:buChar char="§"/>
        <a:defRPr sz="1778">
          <a:solidFill>
            <a:schemeClr val="tx1"/>
          </a:solidFill>
          <a:latin typeface="+mn-lt"/>
        </a:defRPr>
      </a:lvl7pPr>
      <a:lvl8pPr marL="3048038" indent="-203203" algn="l" rtl="0" fontAlgn="base">
        <a:spcBef>
          <a:spcPct val="20000"/>
        </a:spcBef>
        <a:spcAft>
          <a:spcPct val="0"/>
        </a:spcAft>
        <a:buClr>
          <a:schemeClr val="bg2"/>
        </a:buClr>
        <a:buFont typeface="Wingdings" pitchFamily="2" charset="2"/>
        <a:buChar char="§"/>
        <a:defRPr sz="1778">
          <a:solidFill>
            <a:schemeClr val="tx1"/>
          </a:solidFill>
          <a:latin typeface="+mn-lt"/>
        </a:defRPr>
      </a:lvl8pPr>
      <a:lvl9pPr marL="3454443" indent="-203203" algn="l" rtl="0" fontAlgn="base">
        <a:spcBef>
          <a:spcPct val="20000"/>
        </a:spcBef>
        <a:spcAft>
          <a:spcPct val="0"/>
        </a:spcAft>
        <a:buClr>
          <a:schemeClr val="bg2"/>
        </a:buClr>
        <a:buFont typeface="Wingdings" pitchFamily="2" charset="2"/>
        <a:buChar char="§"/>
        <a:defRPr sz="1778">
          <a:solidFill>
            <a:schemeClr val="tx1"/>
          </a:solidFill>
          <a:latin typeface="+mn-lt"/>
        </a:defRPr>
      </a:lvl9pPr>
    </p:bodyStyle>
    <p:otherStyle>
      <a:defPPr>
        <a:defRPr lang="el-GR"/>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347663" y="4260850"/>
            <a:ext cx="8383587" cy="960438"/>
          </a:xfrm>
        </p:spPr>
        <p:txBody>
          <a:bodyPr/>
          <a:lstStyle/>
          <a:p>
            <a:pPr eaLnBrk="1" hangingPunct="1">
              <a:lnSpc>
                <a:spcPct val="130000"/>
              </a:lnSpc>
              <a:defRPr/>
            </a:pPr>
            <a:r>
              <a:rPr lang="hr-HR" altLang="sr-Latn-RS" sz="1600" dirty="0" smtClean="0">
                <a:latin typeface="Tahoma" panose="020B0604030504040204" pitchFamily="34" charset="0"/>
              </a:rPr>
              <a:t>Vanja Ivković</a:t>
            </a:r>
            <a:endParaRPr lang="en-US" altLang="sr-Latn-RS" sz="1600" dirty="0">
              <a:latin typeface="Tahoma" panose="020B0604030504040204" pitchFamily="34" charset="0"/>
            </a:endParaRPr>
          </a:p>
          <a:p>
            <a:r>
              <a:rPr lang="en-GB" sz="1600" dirty="0"/>
              <a:t>UHC Zagreb</a:t>
            </a:r>
          </a:p>
          <a:p>
            <a:r>
              <a:rPr lang="en-GB" sz="1600" dirty="0"/>
              <a:t>Department of Nephrology, Hypertension, Dialysis and Transplantation</a:t>
            </a:r>
          </a:p>
          <a:p>
            <a:r>
              <a:rPr lang="en-GB" sz="1600" dirty="0"/>
              <a:t>ESH Excellence </a:t>
            </a:r>
            <a:r>
              <a:rPr lang="en-GB" sz="1600" dirty="0" err="1"/>
              <a:t>Center</a:t>
            </a:r>
            <a:endParaRPr lang="hr-HR" sz="1600" dirty="0"/>
          </a:p>
          <a:p>
            <a:pPr eaLnBrk="1" hangingPunct="1">
              <a:lnSpc>
                <a:spcPct val="130000"/>
              </a:lnSpc>
              <a:defRPr/>
            </a:pPr>
            <a:endParaRPr lang="en-US" altLang="sr-Latn-RS" sz="1600" dirty="0">
              <a:latin typeface="Tahoma" panose="020B0604030504040204" pitchFamily="34" charset="0"/>
            </a:endParaRPr>
          </a:p>
          <a:p>
            <a:pPr eaLnBrk="1" hangingPunct="1">
              <a:lnSpc>
                <a:spcPct val="130000"/>
              </a:lnSpc>
              <a:defRPr/>
            </a:pPr>
            <a:endParaRPr lang="el-GR" altLang="sr-Latn-RS" sz="2489" dirty="0">
              <a:latin typeface="Tahoma" panose="020B0604030504040204" pitchFamily="34" charset="0"/>
            </a:endParaRPr>
          </a:p>
        </p:txBody>
      </p:sp>
      <p:sp>
        <p:nvSpPr>
          <p:cNvPr id="7" name="Rectangle 3"/>
          <p:cNvSpPr txBox="1">
            <a:spLocks noChangeArrowheads="1"/>
          </p:cNvSpPr>
          <p:nvPr/>
        </p:nvSpPr>
        <p:spPr bwMode="auto">
          <a:xfrm>
            <a:off x="2716213" y="2405063"/>
            <a:ext cx="5905500" cy="2286000"/>
          </a:xfrm>
          <a:prstGeom prst="rect">
            <a:avLst/>
          </a:prstGeom>
          <a:noFill/>
          <a:ln w="9525">
            <a:noFill/>
            <a:miter lim="800000"/>
            <a:headEnd/>
            <a:tailEnd/>
          </a:ln>
        </p:spPr>
        <p:txBody>
          <a:bodyPr/>
          <a:lstStyle/>
          <a:p>
            <a:pPr eaLnBrk="0" fontAlgn="base" hangingPunct="0">
              <a:lnSpc>
                <a:spcPct val="130000"/>
              </a:lnSpc>
              <a:spcBef>
                <a:spcPct val="20000"/>
              </a:spcBef>
              <a:spcAft>
                <a:spcPct val="0"/>
              </a:spcAft>
              <a:buClr>
                <a:srgbClr val="00007D"/>
              </a:buClr>
              <a:buSzPct val="75000"/>
              <a:buFont typeface="Wingdings" pitchFamily="2" charset="2"/>
              <a:buNone/>
              <a:defRPr/>
            </a:pPr>
            <a:endParaRPr lang="el-GR" sz="3200" kern="0" dirty="0">
              <a:solidFill>
                <a:srgbClr val="000000"/>
              </a:solidFill>
              <a:latin typeface="Tahoma" panose="020B0604030504040204" pitchFamily="34" charset="0"/>
            </a:endParaRPr>
          </a:p>
        </p:txBody>
      </p:sp>
      <p:sp>
        <p:nvSpPr>
          <p:cNvPr id="5" name="Rectangle 3"/>
          <p:cNvSpPr txBox="1">
            <a:spLocks noChangeArrowheads="1"/>
          </p:cNvSpPr>
          <p:nvPr/>
        </p:nvSpPr>
        <p:spPr bwMode="auto">
          <a:xfrm>
            <a:off x="2139950" y="612775"/>
            <a:ext cx="7004050" cy="958850"/>
          </a:xfrm>
          <a:prstGeom prst="rect">
            <a:avLst/>
          </a:prstGeom>
          <a:noFill/>
          <a:ln w="9525">
            <a:noFill/>
            <a:miter lim="800000"/>
            <a:headEnd/>
            <a:tailEnd/>
          </a:ln>
        </p:spPr>
        <p:txBody>
          <a:bodyPr/>
          <a:lstStyle/>
          <a:p>
            <a:pPr algn="r" eaLnBrk="0" fontAlgn="base" hangingPunct="0">
              <a:lnSpc>
                <a:spcPct val="130000"/>
              </a:lnSpc>
              <a:spcBef>
                <a:spcPct val="20000"/>
              </a:spcBef>
              <a:spcAft>
                <a:spcPct val="0"/>
              </a:spcAft>
              <a:buClr>
                <a:srgbClr val="00007D"/>
              </a:buClr>
              <a:buSzPct val="75000"/>
              <a:buFont typeface="Wingdings" pitchFamily="2" charset="2"/>
              <a:buNone/>
              <a:defRPr/>
            </a:pPr>
            <a:endParaRPr lang="el-GR" sz="1778" kern="0" dirty="0">
              <a:solidFill>
                <a:srgbClr val="000000"/>
              </a:solidFill>
              <a:latin typeface="Tahoma" panose="020B0604030504040204" pitchFamily="34" charset="0"/>
            </a:endParaRPr>
          </a:p>
        </p:txBody>
      </p:sp>
      <p:sp>
        <p:nvSpPr>
          <p:cNvPr id="14340" name="TextBox 8"/>
          <p:cNvSpPr txBox="1">
            <a:spLocks noChangeArrowheads="1"/>
          </p:cNvSpPr>
          <p:nvPr/>
        </p:nvSpPr>
        <p:spPr bwMode="auto">
          <a:xfrm>
            <a:off x="2332038" y="2736850"/>
            <a:ext cx="5953125" cy="132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algn="ctr" fontAlgn="base">
              <a:lnSpc>
                <a:spcPct val="150000"/>
              </a:lnSpc>
              <a:spcBef>
                <a:spcPct val="0"/>
              </a:spcBef>
              <a:spcAft>
                <a:spcPct val="0"/>
              </a:spcAft>
              <a:defRPr/>
            </a:pPr>
            <a:r>
              <a:rPr lang="en-US" altLang="sr-Latn-RS" sz="2133" dirty="0" smtClean="0">
                <a:solidFill>
                  <a:srgbClr val="FFFF00"/>
                </a:solidFill>
              </a:rPr>
              <a:t>Meeting of the Balkan </a:t>
            </a:r>
            <a:r>
              <a:rPr lang="hr-HR" altLang="sr-Latn-RS" sz="2133" dirty="0" smtClean="0">
                <a:solidFill>
                  <a:srgbClr val="FFFF00"/>
                </a:solidFill>
              </a:rPr>
              <a:t>Excellent Centers</a:t>
            </a:r>
            <a:endParaRPr lang="en-US" altLang="sr-Latn-RS" sz="2133" dirty="0" smtClean="0">
              <a:solidFill>
                <a:srgbClr val="FFFF00"/>
              </a:solidFill>
            </a:endParaRPr>
          </a:p>
          <a:p>
            <a:pPr algn="ctr" fontAlgn="base">
              <a:lnSpc>
                <a:spcPct val="150000"/>
              </a:lnSpc>
              <a:spcBef>
                <a:spcPct val="0"/>
              </a:spcBef>
              <a:spcAft>
                <a:spcPct val="0"/>
              </a:spcAft>
              <a:defRPr/>
            </a:pPr>
            <a:r>
              <a:rPr lang="en-US" altLang="sr-Latn-RS" sz="1600" dirty="0" smtClean="0">
                <a:solidFill>
                  <a:srgbClr val="FFFF00"/>
                </a:solidFill>
              </a:rPr>
              <a:t>“</a:t>
            </a:r>
            <a:r>
              <a:rPr lang="en-GB" sz="1600" dirty="0">
                <a:solidFill>
                  <a:srgbClr val="FFFF00"/>
                </a:solidFill>
              </a:rPr>
              <a:t>Adiponectin and hypertension: nothing is simple</a:t>
            </a:r>
            <a:br>
              <a:rPr lang="en-GB" sz="1600" dirty="0">
                <a:solidFill>
                  <a:srgbClr val="FFFF00"/>
                </a:solidFill>
              </a:rPr>
            </a:br>
            <a:r>
              <a:rPr lang="en-GB" sz="1600" dirty="0">
                <a:solidFill>
                  <a:srgbClr val="FFFF00"/>
                </a:solidFill>
              </a:rPr>
              <a:t>Data from Croatian Rural </a:t>
            </a:r>
            <a:r>
              <a:rPr lang="en-GB" sz="1600" dirty="0" smtClean="0">
                <a:solidFill>
                  <a:srgbClr val="FFFF00"/>
                </a:solidFill>
              </a:rPr>
              <a:t>Study</a:t>
            </a:r>
            <a:r>
              <a:rPr lang="en-US" altLang="sr-Latn-RS" sz="1600" dirty="0" smtClean="0">
                <a:solidFill>
                  <a:srgbClr val="FFFF00"/>
                </a:solidFill>
              </a:rPr>
              <a:t>”</a:t>
            </a:r>
            <a:endParaRPr lang="el-GR" altLang="sr-Latn-RS" sz="1600" dirty="0" smtClean="0">
              <a:solidFill>
                <a:srgbClr val="FFFF00"/>
              </a:solidFill>
            </a:endParaRPr>
          </a:p>
        </p:txBody>
      </p:sp>
      <p:pic>
        <p:nvPicPr>
          <p:cNvPr id="1249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381000"/>
            <a:ext cx="918051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75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223838"/>
            <a:ext cx="7124700"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210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Subject enrollment</a:t>
            </a:r>
            <a:endParaRPr lang="hr-HR" dirty="0"/>
          </a:p>
        </p:txBody>
      </p:sp>
      <p:pic>
        <p:nvPicPr>
          <p:cNvPr id="718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639" y="1124744"/>
            <a:ext cx="7547058" cy="473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508104" y="3356992"/>
            <a:ext cx="1728192" cy="288032"/>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3662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Rectangle 2"/>
          <p:cNvSpPr/>
          <p:nvPr/>
        </p:nvSpPr>
        <p:spPr>
          <a:xfrm>
            <a:off x="2843808" y="1628800"/>
            <a:ext cx="3600400" cy="720080"/>
          </a:xfrm>
          <a:prstGeom prst="rect">
            <a:avLst/>
          </a:prstGeom>
          <a:solidFill>
            <a:schemeClr val="accent1">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Normotensives</a:t>
            </a:r>
            <a:endParaRPr lang="hr-HR" dirty="0"/>
          </a:p>
        </p:txBody>
      </p:sp>
      <p:sp>
        <p:nvSpPr>
          <p:cNvPr id="4" name="Rectangle 3"/>
          <p:cNvSpPr/>
          <p:nvPr/>
        </p:nvSpPr>
        <p:spPr>
          <a:xfrm>
            <a:off x="2861685" y="3861048"/>
            <a:ext cx="3600400" cy="720080"/>
          </a:xfrm>
          <a:prstGeom prst="rect">
            <a:avLst/>
          </a:prstGeom>
          <a:solidFill>
            <a:srgbClr val="C00000">
              <a:alpha val="5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Hypertensives</a:t>
            </a:r>
            <a:endParaRPr lang="hr-HR" dirty="0"/>
          </a:p>
        </p:txBody>
      </p:sp>
      <p:sp>
        <p:nvSpPr>
          <p:cNvPr id="5" name="Down Arrow 4"/>
          <p:cNvSpPr/>
          <p:nvPr/>
        </p:nvSpPr>
        <p:spPr>
          <a:xfrm>
            <a:off x="4355976" y="2420888"/>
            <a:ext cx="576064"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p:cNvSpPr txBox="1"/>
          <p:nvPr/>
        </p:nvSpPr>
        <p:spPr>
          <a:xfrm>
            <a:off x="1907704" y="1844824"/>
            <a:ext cx="738664" cy="2448272"/>
          </a:xfrm>
          <a:prstGeom prst="rect">
            <a:avLst/>
          </a:prstGeom>
          <a:noFill/>
        </p:spPr>
        <p:txBody>
          <a:bodyPr vert="vert270" wrap="square" rtlCol="0">
            <a:spAutoFit/>
          </a:bodyPr>
          <a:lstStyle/>
          <a:p>
            <a:pPr algn="ctr"/>
            <a:r>
              <a:rPr lang="hr-HR" dirty="0" smtClean="0"/>
              <a:t>Adiponectine concentration</a:t>
            </a:r>
            <a:endParaRPr lang="hr-HR" dirty="0"/>
          </a:p>
        </p:txBody>
      </p:sp>
      <p:sp>
        <p:nvSpPr>
          <p:cNvPr id="20" name="&quot;No&quot; Symbol 19"/>
          <p:cNvSpPr/>
          <p:nvPr/>
        </p:nvSpPr>
        <p:spPr>
          <a:xfrm>
            <a:off x="4355976" y="2708920"/>
            <a:ext cx="576064" cy="576064"/>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solidFill>
                <a:schemeClr val="tx1"/>
              </a:solidFill>
            </a:endParaRPr>
          </a:p>
        </p:txBody>
      </p:sp>
      <p:sp>
        <p:nvSpPr>
          <p:cNvPr id="21" name="TextBox 20"/>
          <p:cNvSpPr txBox="1"/>
          <p:nvPr/>
        </p:nvSpPr>
        <p:spPr>
          <a:xfrm>
            <a:off x="5148064" y="2852936"/>
            <a:ext cx="1296144" cy="369332"/>
          </a:xfrm>
          <a:prstGeom prst="rect">
            <a:avLst/>
          </a:prstGeom>
          <a:noFill/>
        </p:spPr>
        <p:txBody>
          <a:bodyPr wrap="square" rtlCol="0">
            <a:spAutoFit/>
          </a:bodyPr>
          <a:lstStyle/>
          <a:p>
            <a:pPr algn="ctr"/>
            <a:r>
              <a:rPr lang="hr-HR" b="1" dirty="0" smtClean="0"/>
              <a:t>P=0.17</a:t>
            </a:r>
            <a:endParaRPr lang="hr-HR" b="1" dirty="0"/>
          </a:p>
        </p:txBody>
      </p:sp>
      <p:sp>
        <p:nvSpPr>
          <p:cNvPr id="22" name="TextBox 21"/>
          <p:cNvSpPr txBox="1"/>
          <p:nvPr/>
        </p:nvSpPr>
        <p:spPr>
          <a:xfrm>
            <a:off x="2699792" y="5229200"/>
            <a:ext cx="3888432" cy="369332"/>
          </a:xfrm>
          <a:prstGeom prst="rect">
            <a:avLst/>
          </a:prstGeom>
          <a:noFill/>
          <a:ln w="47625">
            <a:solidFill>
              <a:schemeClr val="accent1">
                <a:shade val="50000"/>
              </a:schemeClr>
            </a:solidFill>
          </a:ln>
        </p:spPr>
        <p:txBody>
          <a:bodyPr wrap="square" rtlCol="0">
            <a:spAutoFit/>
          </a:bodyPr>
          <a:lstStyle/>
          <a:p>
            <a:pPr algn="ctr"/>
            <a:r>
              <a:rPr lang="hr-HR" b="1" dirty="0" smtClean="0">
                <a:solidFill>
                  <a:schemeClr val="tx2"/>
                </a:solidFill>
              </a:rPr>
              <a:t>11.35 (7.44-17.88)</a:t>
            </a:r>
            <a:r>
              <a:rPr lang="hr-HR" b="1" dirty="0" smtClean="0"/>
              <a:t> vs. </a:t>
            </a:r>
            <a:r>
              <a:rPr lang="hr-HR" b="1" dirty="0" smtClean="0">
                <a:solidFill>
                  <a:schemeClr val="accent2"/>
                </a:solidFill>
              </a:rPr>
              <a:t>9.75 (7.43-12.63)</a:t>
            </a:r>
            <a:endParaRPr lang="hr-HR" b="1" dirty="0">
              <a:solidFill>
                <a:schemeClr val="accent2"/>
              </a:solidFill>
            </a:endParaRPr>
          </a:p>
        </p:txBody>
      </p:sp>
    </p:spTree>
    <p:extLst>
      <p:ext uri="{BB962C8B-B14F-4D97-AF65-F5344CB8AC3E}">
        <p14:creationId xmlns:p14="http://schemas.microsoft.com/office/powerpoint/2010/main" val="39977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Association of adiponectin and BP</a:t>
            </a:r>
            <a:endParaRPr lang="hr-HR" dirty="0"/>
          </a:p>
        </p:txBody>
      </p:sp>
      <p:pic>
        <p:nvPicPr>
          <p:cNvPr id="9218" name="Picture 2" descr="C:\Users\Zdenko\Downloads\Medicine Adiponectin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85782"/>
            <a:ext cx="8964488" cy="3417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3648" y="5103774"/>
            <a:ext cx="2448272" cy="369332"/>
          </a:xfrm>
          <a:prstGeom prst="rect">
            <a:avLst/>
          </a:prstGeom>
          <a:noFill/>
          <a:ln w="50800">
            <a:solidFill>
              <a:schemeClr val="tx2"/>
            </a:solidFill>
          </a:ln>
        </p:spPr>
        <p:txBody>
          <a:bodyPr wrap="square" rtlCol="0">
            <a:spAutoFit/>
          </a:bodyPr>
          <a:lstStyle/>
          <a:p>
            <a:pPr algn="ctr"/>
            <a:r>
              <a:rPr lang="el-GR" dirty="0" smtClean="0"/>
              <a:t>β</a:t>
            </a:r>
            <a:r>
              <a:rPr lang="hr-HR" dirty="0" smtClean="0"/>
              <a:t>= -0.040, p=0.43</a:t>
            </a:r>
            <a:endParaRPr lang="hr-HR" dirty="0"/>
          </a:p>
        </p:txBody>
      </p:sp>
      <p:sp>
        <p:nvSpPr>
          <p:cNvPr id="4" name="TextBox 3"/>
          <p:cNvSpPr txBox="1"/>
          <p:nvPr/>
        </p:nvSpPr>
        <p:spPr>
          <a:xfrm>
            <a:off x="6012160" y="5103774"/>
            <a:ext cx="2304256" cy="369332"/>
          </a:xfrm>
          <a:prstGeom prst="rect">
            <a:avLst/>
          </a:prstGeom>
          <a:noFill/>
          <a:ln w="50800">
            <a:solidFill>
              <a:schemeClr val="tx2"/>
            </a:solidFill>
          </a:ln>
        </p:spPr>
        <p:txBody>
          <a:bodyPr wrap="square" rtlCol="0">
            <a:spAutoFit/>
          </a:bodyPr>
          <a:lstStyle/>
          <a:p>
            <a:pPr algn="ctr"/>
            <a:r>
              <a:rPr lang="el-GR" dirty="0" smtClean="0"/>
              <a:t>β</a:t>
            </a:r>
            <a:r>
              <a:rPr lang="hr-HR" dirty="0" smtClean="0"/>
              <a:t>=0.066, p=0.43</a:t>
            </a:r>
            <a:endParaRPr lang="hr-HR" dirty="0"/>
          </a:p>
        </p:txBody>
      </p:sp>
    </p:spTree>
    <p:extLst>
      <p:ext uri="{BB962C8B-B14F-4D97-AF65-F5344CB8AC3E}">
        <p14:creationId xmlns:p14="http://schemas.microsoft.com/office/powerpoint/2010/main" val="324733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870176"/>
            <a:ext cx="8229600" cy="1143000"/>
          </a:xfrm>
        </p:spPr>
        <p:txBody>
          <a:bodyPr/>
          <a:lstStyle/>
          <a:p>
            <a:r>
              <a:rPr lang="en-GB" dirty="0" smtClean="0"/>
              <a:t>So... what next?</a:t>
            </a:r>
            <a:endParaRPr lang="hr-HR" dirty="0"/>
          </a:p>
        </p:txBody>
      </p:sp>
      <p:sp>
        <p:nvSpPr>
          <p:cNvPr id="4" name="Rounded Rectangle 3"/>
          <p:cNvSpPr/>
          <p:nvPr/>
        </p:nvSpPr>
        <p:spPr>
          <a:xfrm>
            <a:off x="683568" y="332656"/>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some studies show negative association, some don’t, some show positive association</a:t>
            </a:r>
            <a:endParaRPr lang="hr-HR" dirty="0"/>
          </a:p>
        </p:txBody>
      </p:sp>
      <p:sp>
        <p:nvSpPr>
          <p:cNvPr id="5" name="Rounded Rectangle 4"/>
          <p:cNvSpPr/>
          <p:nvPr/>
        </p:nvSpPr>
        <p:spPr>
          <a:xfrm>
            <a:off x="5076056" y="332656"/>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
            </a:r>
            <a:r>
              <a:rPr lang="en-GB" dirty="0" smtClean="0"/>
              <a:t>ossible heterogeneity between populations?</a:t>
            </a:r>
            <a:endParaRPr lang="hr-HR" dirty="0"/>
          </a:p>
        </p:txBody>
      </p:sp>
      <p:sp>
        <p:nvSpPr>
          <p:cNvPr id="6" name="Rounded Rectangle 5"/>
          <p:cNvSpPr/>
          <p:nvPr/>
        </p:nvSpPr>
        <p:spPr>
          <a:xfrm>
            <a:off x="683568" y="2611258"/>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possible heterogeneity between stages of </a:t>
            </a:r>
            <a:r>
              <a:rPr lang="en-GB" dirty="0" err="1" smtClean="0"/>
              <a:t>cardiometabolic</a:t>
            </a:r>
            <a:r>
              <a:rPr lang="en-GB" dirty="0" smtClean="0"/>
              <a:t> continuum?</a:t>
            </a:r>
            <a:endParaRPr lang="hr-HR" dirty="0"/>
          </a:p>
        </p:txBody>
      </p:sp>
      <p:sp>
        <p:nvSpPr>
          <p:cNvPr id="7" name="Rounded Rectangle 6"/>
          <p:cNvSpPr/>
          <p:nvPr/>
        </p:nvSpPr>
        <p:spPr>
          <a:xfrm>
            <a:off x="5076056" y="2060848"/>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a:t>
            </a:r>
            <a:r>
              <a:rPr lang="en-GB" dirty="0" smtClean="0"/>
              <a:t>nfluence of kidney disease/function?</a:t>
            </a:r>
            <a:endParaRPr lang="hr-HR" dirty="0"/>
          </a:p>
        </p:txBody>
      </p:sp>
      <p:sp>
        <p:nvSpPr>
          <p:cNvPr id="8" name="Right Arrow 7"/>
          <p:cNvSpPr/>
          <p:nvPr/>
        </p:nvSpPr>
        <p:spPr>
          <a:xfrm>
            <a:off x="3995936" y="764704"/>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ight Arrow 8"/>
          <p:cNvSpPr/>
          <p:nvPr/>
        </p:nvSpPr>
        <p:spPr>
          <a:xfrm rot="1560000">
            <a:off x="3995935" y="1668684"/>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ight Arrow 9"/>
          <p:cNvSpPr/>
          <p:nvPr/>
        </p:nvSpPr>
        <p:spPr>
          <a:xfrm rot="5400000">
            <a:off x="1802580" y="1898830"/>
            <a:ext cx="911068" cy="32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Rounded Rectangle 15"/>
          <p:cNvSpPr/>
          <p:nvPr/>
        </p:nvSpPr>
        <p:spPr>
          <a:xfrm>
            <a:off x="2915816" y="5013176"/>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Consequence of difference in single nucleotide polymorphisms (SNPs)???</a:t>
            </a:r>
            <a:endParaRPr lang="hr-HR" dirty="0"/>
          </a:p>
        </p:txBody>
      </p:sp>
    </p:spTree>
    <p:extLst>
      <p:ext uri="{BB962C8B-B14F-4D97-AF65-F5344CB8AC3E}">
        <p14:creationId xmlns:p14="http://schemas.microsoft.com/office/powerpoint/2010/main" val="21343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1026" name="Picture 2" descr="http://www.scielo.br/img/revistas/abem/v55n7/03f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63" b="20996"/>
          <a:stretch/>
        </p:blipFill>
        <p:spPr bwMode="auto">
          <a:xfrm>
            <a:off x="539552" y="1916832"/>
            <a:ext cx="7876468" cy="28520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2348880"/>
            <a:ext cx="2736304" cy="72008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p:cNvSpPr/>
          <p:nvPr/>
        </p:nvSpPr>
        <p:spPr>
          <a:xfrm>
            <a:off x="558435" y="3789040"/>
            <a:ext cx="2069349" cy="504056"/>
          </a:xfrm>
          <a:prstGeom prst="rect">
            <a:avLst/>
          </a:prstGeom>
          <a:noFill/>
          <a:ln w="60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Rectangle 4"/>
          <p:cNvSpPr/>
          <p:nvPr/>
        </p:nvSpPr>
        <p:spPr>
          <a:xfrm>
            <a:off x="395536" y="1124744"/>
            <a:ext cx="273630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-11377 C&gt;G</a:t>
            </a:r>
            <a:endParaRPr lang="hr-HR" sz="3200" dirty="0"/>
          </a:p>
        </p:txBody>
      </p:sp>
      <p:sp>
        <p:nvSpPr>
          <p:cNvPr id="9" name="Rectangle 8"/>
          <p:cNvSpPr/>
          <p:nvPr/>
        </p:nvSpPr>
        <p:spPr>
          <a:xfrm>
            <a:off x="224957" y="4581128"/>
            <a:ext cx="2736304" cy="10081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-11391 G&gt;A</a:t>
            </a:r>
            <a:endParaRPr lang="hr-HR" sz="3200" dirty="0"/>
          </a:p>
        </p:txBody>
      </p:sp>
      <p:sp>
        <p:nvSpPr>
          <p:cNvPr id="8" name="TextBox 7"/>
          <p:cNvSpPr txBox="1"/>
          <p:nvPr/>
        </p:nvSpPr>
        <p:spPr>
          <a:xfrm>
            <a:off x="4139952" y="4900518"/>
            <a:ext cx="4455130" cy="369332"/>
          </a:xfrm>
          <a:prstGeom prst="rect">
            <a:avLst/>
          </a:prstGeom>
          <a:noFill/>
        </p:spPr>
        <p:txBody>
          <a:bodyPr wrap="none" rtlCol="0">
            <a:spAutoFit/>
          </a:bodyPr>
          <a:lstStyle/>
          <a:p>
            <a:r>
              <a:rPr lang="en-GB" dirty="0" smtClean="0"/>
              <a:t>…two common, frequently researched SNPs…</a:t>
            </a:r>
            <a:endParaRPr lang="hr-HR" dirty="0"/>
          </a:p>
        </p:txBody>
      </p:sp>
      <p:sp>
        <p:nvSpPr>
          <p:cNvPr id="10" name="TextBox 9"/>
          <p:cNvSpPr txBox="1"/>
          <p:nvPr/>
        </p:nvSpPr>
        <p:spPr>
          <a:xfrm>
            <a:off x="3152190" y="5403897"/>
            <a:ext cx="5653727" cy="369332"/>
          </a:xfrm>
          <a:prstGeom prst="rect">
            <a:avLst/>
          </a:prstGeom>
          <a:noFill/>
        </p:spPr>
        <p:txBody>
          <a:bodyPr wrap="none" rtlCol="0">
            <a:spAutoFit/>
          </a:bodyPr>
          <a:lstStyle/>
          <a:p>
            <a:r>
              <a:rPr lang="en-GB" dirty="0" smtClean="0"/>
              <a:t>… in the Asian population (association with HT 4 studies)…</a:t>
            </a:r>
            <a:endParaRPr lang="hr-HR" dirty="0"/>
          </a:p>
        </p:txBody>
      </p:sp>
      <p:sp>
        <p:nvSpPr>
          <p:cNvPr id="11" name="TextBox 10"/>
          <p:cNvSpPr txBox="1"/>
          <p:nvPr/>
        </p:nvSpPr>
        <p:spPr>
          <a:xfrm>
            <a:off x="5292080" y="5853925"/>
            <a:ext cx="2713628" cy="369332"/>
          </a:xfrm>
          <a:prstGeom prst="rect">
            <a:avLst/>
          </a:prstGeom>
          <a:noFill/>
        </p:spPr>
        <p:txBody>
          <a:bodyPr wrap="none" rtlCol="0">
            <a:spAutoFit/>
          </a:bodyPr>
          <a:lstStyle/>
          <a:p>
            <a:r>
              <a:rPr lang="en-GB" b="1" dirty="0" smtClean="0">
                <a:solidFill>
                  <a:srgbClr val="FF0000"/>
                </a:solidFill>
              </a:rPr>
              <a:t>…in Europeans 0 studies!!!</a:t>
            </a:r>
            <a:endParaRPr lang="hr-HR" b="1" dirty="0">
              <a:solidFill>
                <a:srgbClr val="FF0000"/>
              </a:solidFill>
            </a:endParaRPr>
          </a:p>
        </p:txBody>
      </p:sp>
    </p:spTree>
    <p:extLst>
      <p:ext uri="{BB962C8B-B14F-4D97-AF65-F5344CB8AC3E}">
        <p14:creationId xmlns:p14="http://schemas.microsoft.com/office/powerpoint/2010/main" val="21006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9" grpId="0" animBg="1"/>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First step… determining general </a:t>
            </a:r>
            <a:r>
              <a:rPr lang="en-GB" dirty="0" err="1" smtClean="0"/>
              <a:t>alelle</a:t>
            </a:r>
            <a:r>
              <a:rPr lang="en-GB" dirty="0" smtClean="0"/>
              <a:t> </a:t>
            </a:r>
            <a:r>
              <a:rPr lang="en-GB" dirty="0" err="1" smtClean="0"/>
              <a:t>prevalences</a:t>
            </a:r>
            <a:endParaRPr lang="hr-HR" dirty="0"/>
          </a:p>
        </p:txBody>
      </p:sp>
      <p:pic>
        <p:nvPicPr>
          <p:cNvPr id="2050" name="Picture 2" descr="http://futchfactor.com/upload/oz/Map/World/world-map-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19083"/>
            <a:ext cx="6984776" cy="45320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9592" y="2762965"/>
            <a:ext cx="1728192" cy="801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20 populations</a:t>
            </a:r>
            <a:endParaRPr lang="hr-HR" dirty="0"/>
          </a:p>
        </p:txBody>
      </p:sp>
      <p:sp>
        <p:nvSpPr>
          <p:cNvPr id="6" name="Rectangle 5"/>
          <p:cNvSpPr/>
          <p:nvPr/>
        </p:nvSpPr>
        <p:spPr>
          <a:xfrm>
            <a:off x="899592" y="3707315"/>
            <a:ext cx="1728192" cy="801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25 583 persons</a:t>
            </a:r>
            <a:endParaRPr lang="hr-HR" dirty="0"/>
          </a:p>
        </p:txBody>
      </p:sp>
      <p:sp>
        <p:nvSpPr>
          <p:cNvPr id="7" name="Rectangle 6"/>
          <p:cNvSpPr/>
          <p:nvPr/>
        </p:nvSpPr>
        <p:spPr>
          <a:xfrm>
            <a:off x="5292080" y="2034103"/>
            <a:ext cx="2304256" cy="1086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MAF 26,18%</a:t>
            </a:r>
            <a:endParaRPr lang="hr-HR" dirty="0"/>
          </a:p>
        </p:txBody>
      </p:sp>
      <p:sp>
        <p:nvSpPr>
          <p:cNvPr id="8" name="Content Placeholder 7"/>
          <p:cNvSpPr>
            <a:spLocks noGrp="1"/>
          </p:cNvSpPr>
          <p:nvPr>
            <p:ph idx="1"/>
          </p:nvPr>
        </p:nvSpPr>
        <p:spPr>
          <a:xfrm>
            <a:off x="5292080" y="3284984"/>
            <a:ext cx="2304256" cy="108012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dirty="0" smtClean="0"/>
              <a:t>MAF </a:t>
            </a:r>
            <a:r>
              <a:rPr lang="en-GB" sz="1800" dirty="0" smtClean="0"/>
              <a:t>10,11</a:t>
            </a:r>
            <a:r>
              <a:rPr lang="en-GB" sz="2000" dirty="0" smtClean="0"/>
              <a:t>%</a:t>
            </a:r>
            <a:endParaRPr lang="hr-HR" sz="2000" dirty="0"/>
          </a:p>
        </p:txBody>
      </p:sp>
      <p:sp>
        <p:nvSpPr>
          <p:cNvPr id="9" name="Rectangle 8"/>
          <p:cNvSpPr/>
          <p:nvPr/>
        </p:nvSpPr>
        <p:spPr>
          <a:xfrm>
            <a:off x="899592" y="1844824"/>
            <a:ext cx="1728192" cy="801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118 papers</a:t>
            </a:r>
            <a:endParaRPr lang="hr-HR" dirty="0"/>
          </a:p>
        </p:txBody>
      </p:sp>
    </p:spTree>
    <p:extLst>
      <p:ext uri="{BB962C8B-B14F-4D97-AF65-F5344CB8AC3E}">
        <p14:creationId xmlns:p14="http://schemas.microsoft.com/office/powerpoint/2010/main" val="8606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bg/>
                                          </p:spTgt>
                                        </p:tgtEl>
                                        <p:attrNameLst>
                                          <p:attrName>style.visibility</p:attrName>
                                        </p:attrNameLst>
                                      </p:cBhvr>
                                      <p:to>
                                        <p:strVal val="visible"/>
                                      </p:to>
                                    </p:set>
                                    <p:anim calcmode="lin" valueType="num">
                                      <p:cBhvr additive="base">
                                        <p:cTn id="3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5"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build="p"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Genotype distribution</a:t>
            </a:r>
            <a:endParaRPr lang="hr-HR" dirty="0"/>
          </a:p>
        </p:txBody>
      </p:sp>
      <p:sp>
        <p:nvSpPr>
          <p:cNvPr id="3" name="Content Placeholder 2"/>
          <p:cNvSpPr>
            <a:spLocks noGrp="1"/>
          </p:cNvSpPr>
          <p:nvPr>
            <p:ph idx="1"/>
          </p:nvPr>
        </p:nvSpPr>
        <p:spPr/>
        <p:txBody>
          <a:bodyPr/>
          <a:lstStyle/>
          <a:p>
            <a:endParaRPr lang="hr-HR"/>
          </a:p>
        </p:txBody>
      </p:sp>
      <p:pic>
        <p:nvPicPr>
          <p:cNvPr id="5122" name="Picture 29"/>
          <p:cNvPicPr>
            <a:picLocks noChangeAspect="1" noChangeArrowheads="1"/>
          </p:cNvPicPr>
          <p:nvPr/>
        </p:nvPicPr>
        <p:blipFill>
          <a:blip r:embed="rId2">
            <a:extLst>
              <a:ext uri="{28A0092B-C50C-407E-A947-70E740481C1C}">
                <a14:useLocalDpi xmlns:a14="http://schemas.microsoft.com/office/drawing/2010/main" val="0"/>
              </a:ext>
            </a:extLst>
          </a:blip>
          <a:srcRect l="26839" t="10078" r="26103" b="9290"/>
          <a:stretch>
            <a:fillRect/>
          </a:stretch>
        </p:blipFill>
        <p:spPr bwMode="auto">
          <a:xfrm>
            <a:off x="827584" y="1988840"/>
            <a:ext cx="345638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0"/>
          <p:cNvPicPr>
            <a:picLocks noChangeAspect="1" noChangeArrowheads="1"/>
          </p:cNvPicPr>
          <p:nvPr/>
        </p:nvPicPr>
        <p:blipFill>
          <a:blip r:embed="rId3">
            <a:extLst>
              <a:ext uri="{28A0092B-C50C-407E-A947-70E740481C1C}">
                <a14:useLocalDpi xmlns:a14="http://schemas.microsoft.com/office/drawing/2010/main" val="0"/>
              </a:ext>
            </a:extLst>
          </a:blip>
          <a:srcRect l="26839" t="10094" r="26665" b="8864"/>
          <a:stretch>
            <a:fillRect/>
          </a:stretch>
        </p:blipFill>
        <p:spPr bwMode="auto">
          <a:xfrm>
            <a:off x="4932039" y="1988840"/>
            <a:ext cx="3548821"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31640" y="5445224"/>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-11377 C&gt;G</a:t>
            </a:r>
            <a:endParaRPr lang="hr-HR" dirty="0"/>
          </a:p>
        </p:txBody>
      </p:sp>
      <p:sp>
        <p:nvSpPr>
          <p:cNvPr id="7" name="Rectangle 6"/>
          <p:cNvSpPr/>
          <p:nvPr/>
        </p:nvSpPr>
        <p:spPr>
          <a:xfrm>
            <a:off x="5482313" y="5445224"/>
            <a:ext cx="2448272" cy="57606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-11391 G&gt;A</a:t>
            </a:r>
            <a:endParaRPr lang="hr-HR" dirty="0"/>
          </a:p>
        </p:txBody>
      </p:sp>
      <p:sp>
        <p:nvSpPr>
          <p:cNvPr id="8" name="Rectangle 7"/>
          <p:cNvSpPr/>
          <p:nvPr/>
        </p:nvSpPr>
        <p:spPr>
          <a:xfrm>
            <a:off x="6153731" y="1196752"/>
            <a:ext cx="2736304" cy="12961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t>Congurent</a:t>
            </a:r>
            <a:r>
              <a:rPr lang="en-GB" b="1" dirty="0" smtClean="0"/>
              <a:t> with standard EUR and CEU populations</a:t>
            </a:r>
            <a:endParaRPr lang="hr-HR" b="1" dirty="0"/>
          </a:p>
        </p:txBody>
      </p:sp>
    </p:spTree>
    <p:extLst>
      <p:ext uri="{BB962C8B-B14F-4D97-AF65-F5344CB8AC3E}">
        <p14:creationId xmlns:p14="http://schemas.microsoft.com/office/powerpoint/2010/main" val="32594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vkovic\Documents\Beč prezentacija\snp1 odds ht for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57" y="980728"/>
            <a:ext cx="7634684" cy="50245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1772816"/>
            <a:ext cx="1584176" cy="864096"/>
          </a:xfrm>
          <a:prstGeom prst="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Codominant</a:t>
            </a:r>
            <a:endParaRPr lang="hr-HR" dirty="0"/>
          </a:p>
        </p:txBody>
      </p:sp>
      <p:sp>
        <p:nvSpPr>
          <p:cNvPr id="7" name="Rectangle 6"/>
          <p:cNvSpPr/>
          <p:nvPr/>
        </p:nvSpPr>
        <p:spPr>
          <a:xfrm>
            <a:off x="251520" y="2852936"/>
            <a:ext cx="1584176" cy="504056"/>
          </a:xfrm>
          <a:prstGeom prst="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Dominant</a:t>
            </a:r>
            <a:endParaRPr lang="hr-HR" dirty="0"/>
          </a:p>
        </p:txBody>
      </p:sp>
      <p:sp>
        <p:nvSpPr>
          <p:cNvPr id="8" name="Rectangle 7"/>
          <p:cNvSpPr/>
          <p:nvPr/>
        </p:nvSpPr>
        <p:spPr>
          <a:xfrm>
            <a:off x="251520" y="3573016"/>
            <a:ext cx="1584176" cy="576064"/>
          </a:xfrm>
          <a:prstGeom prst="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Recessive</a:t>
            </a:r>
            <a:endParaRPr lang="hr-HR" dirty="0"/>
          </a:p>
        </p:txBody>
      </p:sp>
      <p:sp>
        <p:nvSpPr>
          <p:cNvPr id="9" name="Rectangle 8"/>
          <p:cNvSpPr/>
          <p:nvPr/>
        </p:nvSpPr>
        <p:spPr>
          <a:xfrm>
            <a:off x="251520" y="4941168"/>
            <a:ext cx="1584176" cy="360040"/>
          </a:xfrm>
          <a:prstGeom prst="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Log-additive</a:t>
            </a:r>
            <a:endParaRPr lang="hr-HR" dirty="0"/>
          </a:p>
        </p:txBody>
      </p:sp>
      <p:sp>
        <p:nvSpPr>
          <p:cNvPr id="10" name="Rectangle 9"/>
          <p:cNvSpPr/>
          <p:nvPr/>
        </p:nvSpPr>
        <p:spPr>
          <a:xfrm>
            <a:off x="251520" y="4293096"/>
            <a:ext cx="1584176" cy="576064"/>
          </a:xfrm>
          <a:prstGeom prst="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Overdominant</a:t>
            </a:r>
            <a:endParaRPr lang="hr-HR" dirty="0"/>
          </a:p>
        </p:txBody>
      </p:sp>
      <p:sp>
        <p:nvSpPr>
          <p:cNvPr id="6" name="TextBox 5"/>
          <p:cNvSpPr txBox="1"/>
          <p:nvPr/>
        </p:nvSpPr>
        <p:spPr>
          <a:xfrm>
            <a:off x="683568" y="1362254"/>
            <a:ext cx="777777" cy="338554"/>
          </a:xfrm>
          <a:prstGeom prst="rect">
            <a:avLst/>
          </a:prstGeom>
          <a:noFill/>
        </p:spPr>
        <p:txBody>
          <a:bodyPr wrap="none" rtlCol="0">
            <a:spAutoFit/>
          </a:bodyPr>
          <a:lstStyle/>
          <a:p>
            <a:r>
              <a:rPr lang="en-GB" sz="1600" b="1" i="1" dirty="0" smtClean="0">
                <a:latin typeface="Arial" pitchFamily="34" charset="0"/>
                <a:cs typeface="Arial" pitchFamily="34" charset="0"/>
              </a:rPr>
              <a:t>Model</a:t>
            </a:r>
            <a:endParaRPr lang="hr-HR" sz="1600" b="1" i="1" dirty="0">
              <a:latin typeface="Arial" pitchFamily="34" charset="0"/>
              <a:cs typeface="Arial" pitchFamily="34" charset="0"/>
            </a:endParaRPr>
          </a:p>
        </p:txBody>
      </p:sp>
      <p:sp>
        <p:nvSpPr>
          <p:cNvPr id="12" name="TextBox 11"/>
          <p:cNvSpPr txBox="1"/>
          <p:nvPr/>
        </p:nvSpPr>
        <p:spPr>
          <a:xfrm>
            <a:off x="7544458" y="1151253"/>
            <a:ext cx="1289135" cy="369332"/>
          </a:xfrm>
          <a:prstGeom prst="rect">
            <a:avLst/>
          </a:prstGeom>
          <a:noFill/>
        </p:spPr>
        <p:txBody>
          <a:bodyPr wrap="none" rtlCol="0">
            <a:spAutoFit/>
          </a:bodyPr>
          <a:lstStyle/>
          <a:p>
            <a:r>
              <a:rPr lang="en-GB" dirty="0" smtClean="0"/>
              <a:t>OR (95% CI)</a:t>
            </a:r>
            <a:endParaRPr lang="hr-HR" dirty="0"/>
          </a:p>
        </p:txBody>
      </p:sp>
      <p:sp>
        <p:nvSpPr>
          <p:cNvPr id="23" name="Rectangle 22"/>
          <p:cNvSpPr/>
          <p:nvPr/>
        </p:nvSpPr>
        <p:spPr>
          <a:xfrm>
            <a:off x="280368" y="116632"/>
            <a:ext cx="1987376" cy="864096"/>
          </a:xfrm>
          <a:prstGeom prst="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-11377 C&gt;G</a:t>
            </a:r>
            <a:endParaRPr lang="hr-HR"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458" y="1697583"/>
            <a:ext cx="1090613"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7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wipe(down)">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fade">
                                      <p:cBhvr>
                                        <p:cTn id="46" dur="500"/>
                                        <p:tgtEl>
                                          <p:spTgt spid="10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6" grpId="0"/>
      <p:bldP spid="12"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ivkovic\Documents\Beč prezentacija\snp2 odds ht for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509" y="978321"/>
            <a:ext cx="7110941" cy="4679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2852936"/>
            <a:ext cx="1584176" cy="864096"/>
          </a:xfrm>
          <a:prstGeom prst="rect">
            <a:avLst/>
          </a:prstGeom>
          <a:solidFill>
            <a:schemeClr val="accent3">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Codominant</a:t>
            </a:r>
            <a:endParaRPr lang="hr-HR" dirty="0"/>
          </a:p>
        </p:txBody>
      </p:sp>
      <p:sp>
        <p:nvSpPr>
          <p:cNvPr id="4" name="TextBox 3"/>
          <p:cNvSpPr txBox="1"/>
          <p:nvPr/>
        </p:nvSpPr>
        <p:spPr>
          <a:xfrm>
            <a:off x="683568" y="1340768"/>
            <a:ext cx="777777" cy="338554"/>
          </a:xfrm>
          <a:prstGeom prst="rect">
            <a:avLst/>
          </a:prstGeom>
          <a:noFill/>
        </p:spPr>
        <p:txBody>
          <a:bodyPr wrap="none" rtlCol="0">
            <a:spAutoFit/>
          </a:bodyPr>
          <a:lstStyle/>
          <a:p>
            <a:r>
              <a:rPr lang="en-GB" sz="1600" b="1" i="1" dirty="0" smtClean="0">
                <a:latin typeface="Arial" pitchFamily="34" charset="0"/>
                <a:cs typeface="Arial" pitchFamily="34" charset="0"/>
              </a:rPr>
              <a:t>Model</a:t>
            </a:r>
            <a:endParaRPr lang="hr-HR" sz="1600" b="1" i="1" dirty="0">
              <a:latin typeface="Arial" pitchFamily="34" charset="0"/>
              <a:cs typeface="Arial" pitchFamily="34" charset="0"/>
            </a:endParaRPr>
          </a:p>
        </p:txBody>
      </p:sp>
      <p:sp>
        <p:nvSpPr>
          <p:cNvPr id="6" name="Rectangle 5"/>
          <p:cNvSpPr/>
          <p:nvPr/>
        </p:nvSpPr>
        <p:spPr>
          <a:xfrm>
            <a:off x="3563888" y="2060848"/>
            <a:ext cx="1656184" cy="576064"/>
          </a:xfrm>
          <a:prstGeom prst="rect">
            <a:avLst/>
          </a:prstGeom>
          <a:solidFill>
            <a:schemeClr val="accent3">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1.00</a:t>
            </a:r>
            <a:endParaRPr lang="hr-HR" dirty="0"/>
          </a:p>
        </p:txBody>
      </p:sp>
      <p:sp>
        <p:nvSpPr>
          <p:cNvPr id="7" name="Rectangle 6"/>
          <p:cNvSpPr/>
          <p:nvPr/>
        </p:nvSpPr>
        <p:spPr>
          <a:xfrm>
            <a:off x="3563888" y="4005064"/>
            <a:ext cx="1728192" cy="576064"/>
          </a:xfrm>
          <a:prstGeom prst="rect">
            <a:avLst/>
          </a:prstGeom>
          <a:solidFill>
            <a:schemeClr val="accent3">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2.12 (0.73-6.16)</a:t>
            </a:r>
            <a:endParaRPr lang="hr-HR" dirty="0"/>
          </a:p>
        </p:txBody>
      </p:sp>
      <p:sp>
        <p:nvSpPr>
          <p:cNvPr id="8" name="Rectangle 7"/>
          <p:cNvSpPr/>
          <p:nvPr/>
        </p:nvSpPr>
        <p:spPr>
          <a:xfrm>
            <a:off x="280368" y="332656"/>
            <a:ext cx="2203400" cy="864096"/>
          </a:xfrm>
          <a:prstGeom prst="rect">
            <a:avLst/>
          </a:prstGeom>
          <a:solidFill>
            <a:schemeClr val="accent3">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-11391 G&gt;A</a:t>
            </a:r>
            <a:endParaRPr lang="hr-HR" b="1" dirty="0"/>
          </a:p>
        </p:txBody>
      </p:sp>
    </p:spTree>
    <p:extLst>
      <p:ext uri="{BB962C8B-B14F-4D97-AF65-F5344CB8AC3E}">
        <p14:creationId xmlns:p14="http://schemas.microsoft.com/office/powerpoint/2010/main" val="7881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barn(inVertic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Abstract</a:t>
            </a:r>
            <a:endParaRPr lang="hr-HR" dirty="0"/>
          </a:p>
        </p:txBody>
      </p:sp>
      <p:sp>
        <p:nvSpPr>
          <p:cNvPr id="3" name="Content Placeholder 2"/>
          <p:cNvSpPr>
            <a:spLocks noGrp="1"/>
          </p:cNvSpPr>
          <p:nvPr>
            <p:ph idx="1"/>
          </p:nvPr>
        </p:nvSpPr>
        <p:spPr>
          <a:xfrm>
            <a:off x="421824" y="1484784"/>
            <a:ext cx="8229600" cy="3886200"/>
          </a:xfrm>
        </p:spPr>
        <p:txBody>
          <a:bodyPr/>
          <a:lstStyle/>
          <a:p>
            <a:pPr>
              <a:lnSpc>
                <a:spcPct val="115000"/>
              </a:lnSpc>
              <a:spcAft>
                <a:spcPts val="100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Adiponectin is an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adipokine</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secreted almost exclusively from fat tissue and is associated with a positive metabolic profile (i.e. it is negatively associated with BMI, waist circumference, insulin resistance and LDL cholesterol) (1, 2, 3). The association of adiponectin and hypertension and its role in hypertension is still a matter of debate (4, 5). The majority of studies show a negative association, but in many there is a lack of association. Obtained conflicting results could be mostly explained with diversity of subjects included in different studies. We conducted a study in which we examined these associations and showed that in our rural population with normal kidney function there is no association of adiponectin with systolic or diastolic blood pressure as well as risk of hypertension (5). Additionally we performed a genetic association study on two of the quite important ADIPOQ gene polymorphisms, -11377C&gt;G and -11391G&gt;A, and did not find an association of these genotypes or haplotypes with hypertension in any of five genetic models (codominant, dominant, recessive, log-additive and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overdominant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In our study we carried out for the first time a thorough population analysis and literature review which included papers with a total of &gt;20,000 subjects. This data could prove valuable to future ADIPOQ gene polymorphisms. In conclusion, the differing and complex association of adiponectin and blood pressure is probably a consequence of different populations set on different points of the </a:t>
            </a:r>
            <a:r>
              <a:rPr lang="en-GB" sz="1600" dirty="0" err="1" smtClean="0">
                <a:effectLst/>
                <a:latin typeface="Calibri" panose="020F0502020204030204" pitchFamily="34" charset="0"/>
                <a:ea typeface="Calibri" panose="020F0502020204030204" pitchFamily="34" charset="0"/>
                <a:cs typeface="Times New Roman" panose="02020603050405020304" pitchFamily="18" charset="0"/>
              </a:rPr>
              <a:t>cardiometabolic</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continuum as well as differences in genetic constellations. </a:t>
            </a:r>
            <a:endParaRPr lang="hr-H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r-HR" sz="1600" dirty="0"/>
          </a:p>
        </p:txBody>
      </p:sp>
    </p:spTree>
    <p:extLst>
      <p:ext uri="{BB962C8B-B14F-4D97-AF65-F5344CB8AC3E}">
        <p14:creationId xmlns:p14="http://schemas.microsoft.com/office/powerpoint/2010/main" val="3747315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ivkovic\Documents\Beč prezentacija\haplotipovi odds ht for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1"/>
            <a:ext cx="7506600" cy="49402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0368" y="548680"/>
            <a:ext cx="1987376" cy="864096"/>
          </a:xfrm>
          <a:prstGeom prst="rect">
            <a:avLst/>
          </a:prstGeom>
          <a:solidFill>
            <a:schemeClr val="accent4">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Haplotypes</a:t>
            </a:r>
            <a:endParaRPr lang="hr-HR" b="1" dirty="0"/>
          </a:p>
        </p:txBody>
      </p:sp>
      <p:sp>
        <p:nvSpPr>
          <p:cNvPr id="5" name="Rectangle 4"/>
          <p:cNvSpPr/>
          <p:nvPr/>
        </p:nvSpPr>
        <p:spPr>
          <a:xfrm>
            <a:off x="2915816" y="2060848"/>
            <a:ext cx="1362886" cy="576064"/>
          </a:xfrm>
          <a:prstGeom prst="rect">
            <a:avLst/>
          </a:prstGeom>
          <a:solidFill>
            <a:schemeClr val="accent4">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1.00</a:t>
            </a:r>
            <a:endParaRPr lang="hr-HR" dirty="0"/>
          </a:p>
        </p:txBody>
      </p:sp>
      <p:sp>
        <p:nvSpPr>
          <p:cNvPr id="6" name="Rectangle 5"/>
          <p:cNvSpPr/>
          <p:nvPr/>
        </p:nvSpPr>
        <p:spPr>
          <a:xfrm>
            <a:off x="2915816" y="4653136"/>
            <a:ext cx="1728192" cy="576064"/>
          </a:xfrm>
          <a:prstGeom prst="rect">
            <a:avLst/>
          </a:prstGeom>
          <a:solidFill>
            <a:schemeClr val="accent4">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2.04 (0.69-6.03)</a:t>
            </a:r>
            <a:endParaRPr lang="hr-HR" dirty="0"/>
          </a:p>
        </p:txBody>
      </p:sp>
      <p:sp>
        <p:nvSpPr>
          <p:cNvPr id="7" name="Rectangle 6"/>
          <p:cNvSpPr/>
          <p:nvPr/>
        </p:nvSpPr>
        <p:spPr>
          <a:xfrm>
            <a:off x="2915816" y="3356992"/>
            <a:ext cx="1728192" cy="576064"/>
          </a:xfrm>
          <a:prstGeom prst="rect">
            <a:avLst/>
          </a:prstGeom>
          <a:solidFill>
            <a:schemeClr val="accent4">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0.89 (0.52-1.51)</a:t>
            </a:r>
            <a:endParaRPr lang="hr-HR" dirty="0"/>
          </a:p>
        </p:txBody>
      </p:sp>
    </p:spTree>
    <p:extLst>
      <p:ext uri="{BB962C8B-B14F-4D97-AF65-F5344CB8AC3E}">
        <p14:creationId xmlns:p14="http://schemas.microsoft.com/office/powerpoint/2010/main" val="37282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 is there an association between SNPs and BP?</a:t>
            </a:r>
            <a:endParaRPr lang="hr-HR" dirty="0"/>
          </a:p>
        </p:txBody>
      </p:sp>
      <p:pic>
        <p:nvPicPr>
          <p:cNvPr id="3" name="Picture 2" descr="Adipo snp1 i rrs korelacij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49976"/>
            <a:ext cx="4464496" cy="3151232"/>
          </a:xfrm>
          <a:prstGeom prst="rect">
            <a:avLst/>
          </a:prstGeom>
          <a:noFill/>
          <a:ln>
            <a:noFill/>
          </a:ln>
        </p:spPr>
      </p:pic>
      <p:pic>
        <p:nvPicPr>
          <p:cNvPr id="4" name="Picture 3" descr="Adipo snp2 i rrs korelacij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149976"/>
            <a:ext cx="4367376" cy="3151232"/>
          </a:xfrm>
          <a:prstGeom prst="rect">
            <a:avLst/>
          </a:prstGeom>
          <a:noFill/>
          <a:ln>
            <a:noFill/>
          </a:ln>
        </p:spPr>
      </p:pic>
      <p:sp>
        <p:nvSpPr>
          <p:cNvPr id="5" name="TextBox 4"/>
          <p:cNvSpPr txBox="1"/>
          <p:nvPr/>
        </p:nvSpPr>
        <p:spPr>
          <a:xfrm>
            <a:off x="4427984" y="5013176"/>
            <a:ext cx="707245" cy="1446550"/>
          </a:xfrm>
          <a:prstGeom prst="rect">
            <a:avLst/>
          </a:prstGeom>
          <a:noFill/>
        </p:spPr>
        <p:txBody>
          <a:bodyPr wrap="none" rtlCol="0">
            <a:spAutoFit/>
          </a:bodyPr>
          <a:lstStyle/>
          <a:p>
            <a:r>
              <a:rPr lang="en-GB" sz="8800" b="1" dirty="0" smtClean="0"/>
              <a:t>?</a:t>
            </a:r>
            <a:endParaRPr lang="hr-HR" sz="8800" b="1" dirty="0"/>
          </a:p>
        </p:txBody>
      </p:sp>
    </p:spTree>
    <p:extLst>
      <p:ext uri="{BB962C8B-B14F-4D97-AF65-F5344CB8AC3E}">
        <p14:creationId xmlns:p14="http://schemas.microsoft.com/office/powerpoint/2010/main" val="157974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Conclusion</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Adiponectin is not related to BP in our population → normal kidney function</a:t>
            </a:r>
          </a:p>
          <a:p>
            <a:r>
              <a:rPr lang="hr-HR" dirty="0" smtClean="0"/>
              <a:t>No difference in adiponectin between NT and HT with normal kidney function</a:t>
            </a:r>
          </a:p>
          <a:p>
            <a:r>
              <a:rPr lang="hr-HR" dirty="0" smtClean="0"/>
              <a:t>Adipo-BP relationship is not the same in different stages of hypertension and/or target organ damage and these results should not be extrapolated to other populations</a:t>
            </a:r>
            <a:endParaRPr lang="en-GB" dirty="0" smtClean="0"/>
          </a:p>
          <a:p>
            <a:r>
              <a:rPr lang="en-GB" dirty="0"/>
              <a:t>Polymorphisms -11377 C&gt;G and -11391 G&gt;A are not associated with HT, but minor allele A is associated with lower insulin resistance</a:t>
            </a:r>
          </a:p>
          <a:p>
            <a:r>
              <a:rPr lang="en-GB" dirty="0"/>
              <a:t>Different associations with BP in different genotypes?</a:t>
            </a:r>
          </a:p>
          <a:p>
            <a:r>
              <a:rPr lang="en-GB" dirty="0"/>
              <a:t>Future studies – </a:t>
            </a:r>
            <a:r>
              <a:rPr lang="en-GB" dirty="0" err="1"/>
              <a:t>interactoms</a:t>
            </a:r>
            <a:r>
              <a:rPr lang="en-GB" dirty="0"/>
              <a:t>?</a:t>
            </a:r>
          </a:p>
          <a:p>
            <a:endParaRPr lang="hr-HR" dirty="0" smtClean="0"/>
          </a:p>
        </p:txBody>
      </p:sp>
    </p:spTree>
    <p:extLst>
      <p:ext uri="{BB962C8B-B14F-4D97-AF65-F5344CB8AC3E}">
        <p14:creationId xmlns:p14="http://schemas.microsoft.com/office/powerpoint/2010/main" val="722152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What to remember</a:t>
            </a:r>
            <a:endParaRPr lang="hr-HR" dirty="0"/>
          </a:p>
        </p:txBody>
      </p:sp>
      <p:sp>
        <p:nvSpPr>
          <p:cNvPr id="3" name="Content Placeholder 2"/>
          <p:cNvSpPr>
            <a:spLocks noGrp="1"/>
          </p:cNvSpPr>
          <p:nvPr>
            <p:ph idx="1"/>
          </p:nvPr>
        </p:nvSpPr>
        <p:spPr/>
        <p:txBody>
          <a:bodyPr/>
          <a:lstStyle/>
          <a:p>
            <a:r>
              <a:rPr lang="hr-HR" dirty="0" smtClean="0"/>
              <a:t>Adiponectin has important influence on obesity, insulin resistance, DM, BP, HT…</a:t>
            </a:r>
          </a:p>
          <a:p>
            <a:r>
              <a:rPr lang="hr-HR" dirty="0" smtClean="0"/>
              <a:t>Relationship of adiponectin and BP is complex and probably differs in different populations</a:t>
            </a:r>
          </a:p>
          <a:p>
            <a:r>
              <a:rPr lang="hr-HR" dirty="0" smtClean="0"/>
              <a:t>Adiponectin might be an important future marker of metabolic disorders</a:t>
            </a:r>
            <a:endParaRPr lang="en-GB" dirty="0" smtClean="0"/>
          </a:p>
        </p:txBody>
      </p:sp>
    </p:spTree>
    <p:extLst>
      <p:ext uri="{BB962C8B-B14F-4D97-AF65-F5344CB8AC3E}">
        <p14:creationId xmlns:p14="http://schemas.microsoft.com/office/powerpoint/2010/main" val="2494308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Known adipokines</a:t>
            </a:r>
            <a:endParaRPr lang="hr-HR" dirty="0"/>
          </a:p>
        </p:txBody>
      </p:sp>
      <p:sp>
        <p:nvSpPr>
          <p:cNvPr id="3" name="Content Placeholder 2"/>
          <p:cNvSpPr>
            <a:spLocks noGrp="1"/>
          </p:cNvSpPr>
          <p:nvPr>
            <p:ph idx="1"/>
          </p:nvPr>
        </p:nvSpPr>
        <p:spPr/>
        <p:txBody>
          <a:bodyPr/>
          <a:lstStyle/>
          <a:p>
            <a:endParaRPr lang="hr-HR" dirty="0"/>
          </a:p>
        </p:txBody>
      </p:sp>
      <p:pic>
        <p:nvPicPr>
          <p:cNvPr id="1027" name="Picture 3" descr="C:\Users\Zdenko\Desktop\Predavanje Osijek 2014\Produkti masnog tki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835" y="1753025"/>
            <a:ext cx="6908278" cy="45720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7834" y="4039037"/>
            <a:ext cx="1565973" cy="3980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xtBox 4"/>
          <p:cNvSpPr txBox="1"/>
          <p:nvPr/>
        </p:nvSpPr>
        <p:spPr>
          <a:xfrm>
            <a:off x="269723" y="4441705"/>
            <a:ext cx="2016224" cy="369332"/>
          </a:xfrm>
          <a:prstGeom prst="rect">
            <a:avLst/>
          </a:prstGeom>
          <a:noFill/>
        </p:spPr>
        <p:txBody>
          <a:bodyPr wrap="square" rtlCol="0">
            <a:spAutoFit/>
          </a:bodyPr>
          <a:lstStyle/>
          <a:p>
            <a:r>
              <a:rPr lang="hr-HR" dirty="0"/>
              <a:t>m</a:t>
            </a:r>
            <a:r>
              <a:rPr lang="hr-HR" dirty="0" smtClean="0"/>
              <a:t>ost abundant!</a:t>
            </a:r>
            <a:endParaRPr lang="hr-HR" dirty="0"/>
          </a:p>
        </p:txBody>
      </p:sp>
    </p:spTree>
    <p:extLst>
      <p:ext uri="{BB962C8B-B14F-4D97-AF65-F5344CB8AC3E}">
        <p14:creationId xmlns:p14="http://schemas.microsoft.com/office/powerpoint/2010/main" val="19356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Adiponectin</a:t>
            </a:r>
            <a:endParaRPr lang="hr-HR" dirty="0"/>
          </a:p>
        </p:txBody>
      </p:sp>
      <p:sp>
        <p:nvSpPr>
          <p:cNvPr id="3" name="Content Placeholder 2"/>
          <p:cNvSpPr>
            <a:spLocks noGrp="1"/>
          </p:cNvSpPr>
          <p:nvPr>
            <p:ph idx="1"/>
          </p:nvPr>
        </p:nvSpPr>
        <p:spPr/>
        <p:txBody>
          <a:bodyPr/>
          <a:lstStyle/>
          <a:p>
            <a:r>
              <a:rPr lang="hr-HR" dirty="0" smtClean="0"/>
              <a:t>Adipokine secreted exclusively from fat tissue</a:t>
            </a:r>
          </a:p>
          <a:p>
            <a:r>
              <a:rPr lang="hr-HR" dirty="0" smtClean="0"/>
              <a:t>Also known as  Acrp30/adipoQ/apM1/GBP28</a:t>
            </a:r>
          </a:p>
          <a:p>
            <a:r>
              <a:rPr lang="hr-HR" dirty="0" smtClean="0"/>
              <a:t>Exists in three higher order forms</a:t>
            </a:r>
          </a:p>
          <a:p>
            <a:endParaRPr lang="hr-HR" dirty="0" smtClean="0"/>
          </a:p>
          <a:p>
            <a:endParaRPr lang="hr-HR" dirty="0"/>
          </a:p>
        </p:txBody>
      </p:sp>
      <p:pic>
        <p:nvPicPr>
          <p:cNvPr id="2050" name="Picture 2" descr="C:\Users\Zdenko\Desktop\Predavanje Osijek 2014\Adiponektin struktura i multim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70865"/>
            <a:ext cx="7078269" cy="34532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68144" y="5229200"/>
            <a:ext cx="2304256" cy="864096"/>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xtBox 4"/>
          <p:cNvSpPr txBox="1"/>
          <p:nvPr/>
        </p:nvSpPr>
        <p:spPr>
          <a:xfrm>
            <a:off x="6300192" y="4762565"/>
            <a:ext cx="2699792" cy="369332"/>
          </a:xfrm>
          <a:prstGeom prst="rect">
            <a:avLst/>
          </a:prstGeom>
          <a:noFill/>
        </p:spPr>
        <p:txBody>
          <a:bodyPr wrap="square" rtlCol="0">
            <a:spAutoFit/>
          </a:bodyPr>
          <a:lstStyle/>
          <a:p>
            <a:r>
              <a:rPr lang="hr-HR" dirty="0"/>
              <a:t>o</a:t>
            </a:r>
            <a:r>
              <a:rPr lang="hr-HR" dirty="0" smtClean="0"/>
              <a:t>nly?/most? active isomer</a:t>
            </a:r>
            <a:endParaRPr lang="hr-HR" dirty="0"/>
          </a:p>
        </p:txBody>
      </p:sp>
    </p:spTree>
    <p:extLst>
      <p:ext uri="{BB962C8B-B14F-4D97-AF65-F5344CB8AC3E}">
        <p14:creationId xmlns:p14="http://schemas.microsoft.com/office/powerpoint/2010/main" val="213797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Effects of adiponectin</a:t>
            </a:r>
            <a:endParaRPr lang="hr-HR" dirty="0"/>
          </a:p>
        </p:txBody>
      </p:sp>
      <p:sp>
        <p:nvSpPr>
          <p:cNvPr id="3" name="Content Placeholder 2"/>
          <p:cNvSpPr>
            <a:spLocks noGrp="1"/>
          </p:cNvSpPr>
          <p:nvPr>
            <p:ph idx="1"/>
          </p:nvPr>
        </p:nvSpPr>
        <p:spPr/>
        <p:txBody>
          <a:bodyPr/>
          <a:lstStyle/>
          <a:p>
            <a:endParaRPr lang="hr-HR"/>
          </a:p>
        </p:txBody>
      </p:sp>
      <p:pic>
        <p:nvPicPr>
          <p:cNvPr id="3074" name="Picture 2" descr="C:\Users\Zdenko\Desktop\Predavanje Osijek 2014\Effects of adiponect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120680" cy="53861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8144" y="5805264"/>
            <a:ext cx="2952328" cy="369332"/>
          </a:xfrm>
          <a:prstGeom prst="rect">
            <a:avLst/>
          </a:prstGeom>
          <a:noFill/>
        </p:spPr>
        <p:txBody>
          <a:bodyPr wrap="square" rtlCol="0">
            <a:spAutoFit/>
          </a:bodyPr>
          <a:lstStyle/>
          <a:p>
            <a:r>
              <a:rPr lang="hr-HR" dirty="0" smtClean="0"/>
              <a:t>Effect on blood pressure…</a:t>
            </a:r>
            <a:endParaRPr lang="hr-HR" dirty="0"/>
          </a:p>
        </p:txBody>
      </p:sp>
    </p:spTree>
    <p:extLst>
      <p:ext uri="{BB962C8B-B14F-4D97-AF65-F5344CB8AC3E}">
        <p14:creationId xmlns:p14="http://schemas.microsoft.com/office/powerpoint/2010/main" val="36337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sr-Latn-RS" sz="1500" b="1" dirty="0">
                <a:latin typeface="Arial" charset="0"/>
              </a:rPr>
              <a:t>The role of </a:t>
            </a:r>
            <a:r>
              <a:rPr lang="en-GB" altLang="sr-Latn-RS" sz="1500" b="1" dirty="0" err="1">
                <a:latin typeface="Arial" charset="0"/>
              </a:rPr>
              <a:t>adiponectin</a:t>
            </a:r>
            <a:r>
              <a:rPr lang="en-GB" altLang="sr-Latn-RS" sz="1500" b="1" dirty="0">
                <a:latin typeface="Arial" charset="0"/>
              </a:rPr>
              <a:t> in </a:t>
            </a:r>
            <a:r>
              <a:rPr lang="en-GB" altLang="sr-Latn-RS" sz="1500" b="1" dirty="0" smtClean="0">
                <a:latin typeface="Arial" charset="0"/>
              </a:rPr>
              <a:t>hypertension </a:t>
            </a:r>
            <a:endParaRPr lang="en-GB" altLang="sr-Latn-RS" sz="1500" b="1" dirty="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280" y="979303"/>
            <a:ext cx="65937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4"/>
          <p:cNvSpPr txBox="1">
            <a:spLocks noChangeArrowheads="1"/>
          </p:cNvSpPr>
          <p:nvPr/>
        </p:nvSpPr>
        <p:spPr bwMode="auto">
          <a:xfrm>
            <a:off x="127728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sr-Latn-RS" sz="1100" b="1">
                <a:latin typeface="Arial" charset="0"/>
              </a:rPr>
              <a:t>Wang Z V , and Scherer P E Hypertension. 2008;51:8-14</a:t>
            </a:r>
          </a:p>
        </p:txBody>
      </p:sp>
      <p:sp>
        <p:nvSpPr>
          <p:cNvPr id="5125" name="Text Box 5"/>
          <p:cNvSpPr txBox="1">
            <a:spLocks noChangeArrowheads="1"/>
          </p:cNvSpPr>
          <p:nvPr/>
        </p:nvSpPr>
        <p:spPr bwMode="auto">
          <a:xfrm>
            <a:off x="5420160" y="6613175"/>
            <a:ext cx="362448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sr-Latn-RS" sz="900">
                <a:latin typeface="Arial" charset="0"/>
              </a:rPr>
              <a:t>Copyright © American Heart Association, Inc. All rights reserved.</a:t>
            </a:r>
          </a:p>
        </p:txBody>
      </p:sp>
      <p:sp>
        <p:nvSpPr>
          <p:cNvPr id="3" name="TextBox 2"/>
          <p:cNvSpPr txBox="1"/>
          <p:nvPr/>
        </p:nvSpPr>
        <p:spPr>
          <a:xfrm flipH="1">
            <a:off x="1475656" y="3573016"/>
            <a:ext cx="1210045" cy="769441"/>
          </a:xfrm>
          <a:prstGeom prst="rect">
            <a:avLst/>
          </a:prstGeom>
          <a:noFill/>
          <a:ln>
            <a:solidFill>
              <a:schemeClr val="accent1">
                <a:shade val="50000"/>
              </a:schemeClr>
            </a:solidFill>
          </a:ln>
        </p:spPr>
        <p:txBody>
          <a:bodyPr wrap="square" rtlCol="0">
            <a:spAutoFit/>
          </a:bodyPr>
          <a:lstStyle/>
          <a:p>
            <a:r>
              <a:rPr lang="hr-HR" sz="1100" b="1" dirty="0" smtClean="0"/>
              <a:t>Lowering BP</a:t>
            </a:r>
          </a:p>
          <a:p>
            <a:r>
              <a:rPr lang="hr-HR" sz="1100" dirty="0" smtClean="0"/>
              <a:t>Insulin senzitizing</a:t>
            </a:r>
          </a:p>
          <a:p>
            <a:r>
              <a:rPr lang="hr-HR" sz="1100" dirty="0" smtClean="0"/>
              <a:t>Antidiabetes</a:t>
            </a:r>
          </a:p>
          <a:p>
            <a:r>
              <a:rPr lang="hr-HR" sz="1100" dirty="0" smtClean="0"/>
              <a:t>Cardioprotection</a:t>
            </a:r>
          </a:p>
        </p:txBody>
      </p:sp>
    </p:spTree>
    <p:extLst>
      <p:ext uri="{BB962C8B-B14F-4D97-AF65-F5344CB8AC3E}">
        <p14:creationId xmlns:p14="http://schemas.microsoft.com/office/powerpoint/2010/main" val="2270925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t>Adiponectin and hypertension – meta analysis</a:t>
            </a:r>
            <a:endParaRPr lang="hr-HR" sz="3200" dirty="0"/>
          </a:p>
        </p:txBody>
      </p:sp>
      <p:sp>
        <p:nvSpPr>
          <p:cNvPr id="3" name="Content Placeholder 2"/>
          <p:cNvSpPr>
            <a:spLocks noGrp="1"/>
          </p:cNvSpPr>
          <p:nvPr>
            <p:ph idx="1"/>
          </p:nvPr>
        </p:nvSpPr>
        <p:spPr/>
        <p:txBody>
          <a:bodyPr/>
          <a:lstStyle/>
          <a:p>
            <a:r>
              <a:rPr lang="hr-HR" dirty="0" smtClean="0"/>
              <a:t>43 non prospective and 5 prospective studies</a:t>
            </a:r>
          </a:p>
          <a:p>
            <a:r>
              <a:rPr lang="hr-HR" dirty="0" smtClean="0"/>
              <a:t>17 598 subjects (8220 hypertensives)</a:t>
            </a:r>
          </a:p>
          <a:p>
            <a:endParaRPr lang="hr-HR" dirty="0" smtClean="0"/>
          </a:p>
          <a:p>
            <a:endParaRPr lang="hr-HR" dirty="0"/>
          </a:p>
        </p:txBody>
      </p:sp>
      <p:sp>
        <p:nvSpPr>
          <p:cNvPr id="4" name="Rectangle 3"/>
          <p:cNvSpPr/>
          <p:nvPr/>
        </p:nvSpPr>
        <p:spPr>
          <a:xfrm>
            <a:off x="2771800" y="3356992"/>
            <a:ext cx="3600400" cy="720080"/>
          </a:xfrm>
          <a:prstGeom prst="rect">
            <a:avLst/>
          </a:prstGeom>
          <a:solidFill>
            <a:schemeClr val="accent1">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Normotensives</a:t>
            </a:r>
            <a:endParaRPr lang="hr-HR" dirty="0"/>
          </a:p>
        </p:txBody>
      </p:sp>
      <p:sp>
        <p:nvSpPr>
          <p:cNvPr id="5" name="Rectangle 4"/>
          <p:cNvSpPr/>
          <p:nvPr/>
        </p:nvSpPr>
        <p:spPr>
          <a:xfrm>
            <a:off x="2789677" y="5589240"/>
            <a:ext cx="3600400" cy="720080"/>
          </a:xfrm>
          <a:prstGeom prst="rect">
            <a:avLst/>
          </a:prstGeom>
          <a:solidFill>
            <a:srgbClr val="C00000">
              <a:alpha val="5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Hypertensives</a:t>
            </a:r>
            <a:endParaRPr lang="hr-HR" dirty="0"/>
          </a:p>
        </p:txBody>
      </p:sp>
      <p:sp>
        <p:nvSpPr>
          <p:cNvPr id="6" name="Down Arrow 5"/>
          <p:cNvSpPr/>
          <p:nvPr/>
        </p:nvSpPr>
        <p:spPr>
          <a:xfrm>
            <a:off x="4283968" y="4149080"/>
            <a:ext cx="576064"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p:cNvSpPr txBox="1"/>
          <p:nvPr/>
        </p:nvSpPr>
        <p:spPr>
          <a:xfrm>
            <a:off x="4860032" y="4437112"/>
            <a:ext cx="1296144" cy="369332"/>
          </a:xfrm>
          <a:prstGeom prst="rect">
            <a:avLst/>
          </a:prstGeom>
          <a:noFill/>
        </p:spPr>
        <p:txBody>
          <a:bodyPr wrap="square" rtlCol="0">
            <a:spAutoFit/>
          </a:bodyPr>
          <a:lstStyle/>
          <a:p>
            <a:r>
              <a:rPr lang="hr-HR" b="1" dirty="0" smtClean="0"/>
              <a:t>- 1.64 mg/L</a:t>
            </a:r>
            <a:endParaRPr lang="hr-HR" b="1" dirty="0"/>
          </a:p>
        </p:txBody>
      </p:sp>
      <p:sp>
        <p:nvSpPr>
          <p:cNvPr id="8" name="TextBox 7"/>
          <p:cNvSpPr txBox="1"/>
          <p:nvPr/>
        </p:nvSpPr>
        <p:spPr>
          <a:xfrm>
            <a:off x="1835696" y="3573016"/>
            <a:ext cx="738664" cy="2448272"/>
          </a:xfrm>
          <a:prstGeom prst="rect">
            <a:avLst/>
          </a:prstGeom>
          <a:noFill/>
        </p:spPr>
        <p:txBody>
          <a:bodyPr vert="vert270" wrap="square" rtlCol="0">
            <a:spAutoFit/>
          </a:bodyPr>
          <a:lstStyle/>
          <a:p>
            <a:pPr algn="ctr"/>
            <a:r>
              <a:rPr lang="hr-HR" dirty="0" smtClean="0"/>
              <a:t>Adiponectine concentration</a:t>
            </a:r>
            <a:endParaRPr lang="hr-HR" dirty="0"/>
          </a:p>
        </p:txBody>
      </p:sp>
    </p:spTree>
    <p:extLst>
      <p:ext uri="{BB962C8B-B14F-4D97-AF65-F5344CB8AC3E}">
        <p14:creationId xmlns:p14="http://schemas.microsoft.com/office/powerpoint/2010/main" val="23332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 external file that holds a picture, illustration, etc.&#10;Object name is nihms490615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658" y="852913"/>
            <a:ext cx="6192688" cy="572823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83768" y="1118626"/>
            <a:ext cx="648020" cy="1512016"/>
          </a:xfrm>
          <a:prstGeom prst="ellipse">
            <a:avLst/>
          </a:prstGeom>
          <a:noFill/>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TextBox 2"/>
          <p:cNvSpPr txBox="1"/>
          <p:nvPr/>
        </p:nvSpPr>
        <p:spPr>
          <a:xfrm>
            <a:off x="3275856" y="1505302"/>
            <a:ext cx="2016224" cy="369332"/>
          </a:xfrm>
          <a:prstGeom prst="rect">
            <a:avLst/>
          </a:prstGeom>
          <a:noFill/>
        </p:spPr>
        <p:txBody>
          <a:bodyPr wrap="square" rtlCol="0">
            <a:spAutoFit/>
          </a:bodyPr>
          <a:lstStyle/>
          <a:p>
            <a:r>
              <a:rPr lang="hr-HR" dirty="0" smtClean="0"/>
              <a:t>↓ 6 % per mg/L</a:t>
            </a:r>
            <a:endParaRPr lang="hr-HR" dirty="0"/>
          </a:p>
        </p:txBody>
      </p:sp>
      <p:sp>
        <p:nvSpPr>
          <p:cNvPr id="5" name="Oval 4"/>
          <p:cNvSpPr/>
          <p:nvPr/>
        </p:nvSpPr>
        <p:spPr>
          <a:xfrm flipH="1">
            <a:off x="4932040" y="836712"/>
            <a:ext cx="648072" cy="4752528"/>
          </a:xfrm>
          <a:prstGeom prst="ellipse">
            <a:avLst/>
          </a:prstGeom>
          <a:noFill/>
          <a:scene3d>
            <a:camera prst="orthographicFront">
              <a:rot lat="0" lon="0" rev="4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Box 3"/>
          <p:cNvSpPr txBox="1"/>
          <p:nvPr/>
        </p:nvSpPr>
        <p:spPr>
          <a:xfrm>
            <a:off x="7308304" y="3429000"/>
            <a:ext cx="1656184" cy="369332"/>
          </a:xfrm>
          <a:prstGeom prst="rect">
            <a:avLst/>
          </a:prstGeom>
          <a:noFill/>
        </p:spPr>
        <p:txBody>
          <a:bodyPr wrap="square" rtlCol="0">
            <a:spAutoFit/>
          </a:bodyPr>
          <a:lstStyle/>
          <a:p>
            <a:r>
              <a:rPr lang="hr-HR" dirty="0" smtClean="0"/>
              <a:t>Not significant</a:t>
            </a:r>
            <a:endParaRPr lang="hr-HR" dirty="0"/>
          </a:p>
        </p:txBody>
      </p:sp>
    </p:spTree>
    <p:extLst>
      <p:ext uri="{BB962C8B-B14F-4D97-AF65-F5344CB8AC3E}">
        <p14:creationId xmlns:p14="http://schemas.microsoft.com/office/powerpoint/2010/main" val="165730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However…</a:t>
            </a:r>
            <a:endParaRPr lang="hr-HR" dirty="0"/>
          </a:p>
        </p:txBody>
      </p:sp>
      <p:graphicFrame>
        <p:nvGraphicFramePr>
          <p:cNvPr id="3" name="Chart 2"/>
          <p:cNvGraphicFramePr/>
          <p:nvPr>
            <p:extLst>
              <p:ext uri="{D42A27DB-BD31-4B8C-83A1-F6EECF244321}">
                <p14:modId xmlns:p14="http://schemas.microsoft.com/office/powerpoint/2010/main" val="3961455528"/>
              </p:ext>
            </p:extLst>
          </p:nvPr>
        </p:nvGraphicFramePr>
        <p:xfrm>
          <a:off x="1043608" y="1412776"/>
          <a:ext cx="7008440" cy="46242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220072" y="5733256"/>
            <a:ext cx="3816424" cy="646331"/>
          </a:xfrm>
          <a:prstGeom prst="rect">
            <a:avLst/>
          </a:prstGeom>
          <a:noFill/>
        </p:spPr>
        <p:txBody>
          <a:bodyPr wrap="square" rtlCol="0">
            <a:spAutoFit/>
          </a:bodyPr>
          <a:lstStyle/>
          <a:p>
            <a:r>
              <a:rPr lang="hr-HR" dirty="0" smtClean="0"/>
              <a:t>Is there really an association of adiponectin and BP?......</a:t>
            </a:r>
            <a:endParaRPr lang="hr-HR" dirty="0"/>
          </a:p>
        </p:txBody>
      </p:sp>
    </p:spTree>
    <p:extLst>
      <p:ext uri="{BB962C8B-B14F-4D97-AF65-F5344CB8AC3E}">
        <p14:creationId xmlns:p14="http://schemas.microsoft.com/office/powerpoint/2010/main" val="14890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1587</TotalTime>
  <Words>1215</Words>
  <Application>Microsoft Office PowerPoint</Application>
  <PresentationFormat>On-screen Show (4:3)</PresentationFormat>
  <Paragraphs>139</Paragraphs>
  <Slides>23</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Black</vt:lpstr>
      <vt:lpstr>Calibri</vt:lpstr>
      <vt:lpstr>msgothic</vt:lpstr>
      <vt:lpstr>Tahoma</vt:lpstr>
      <vt:lpstr>Times New Roman</vt:lpstr>
      <vt:lpstr>Wingdings</vt:lpstr>
      <vt:lpstr>Office Theme</vt:lpstr>
      <vt:lpstr>Pixel</vt:lpstr>
      <vt:lpstr>PowerPoint Presentation</vt:lpstr>
      <vt:lpstr>Abstract</vt:lpstr>
      <vt:lpstr>Known adipokines</vt:lpstr>
      <vt:lpstr>Adiponectin</vt:lpstr>
      <vt:lpstr>Effects of adiponectin</vt:lpstr>
      <vt:lpstr>PowerPoint Presentation</vt:lpstr>
      <vt:lpstr>Adiponectin and hypertension – meta analysis</vt:lpstr>
      <vt:lpstr>PowerPoint Presentation</vt:lpstr>
      <vt:lpstr>However…</vt:lpstr>
      <vt:lpstr>PowerPoint Presentation</vt:lpstr>
      <vt:lpstr>Subject enrollment</vt:lpstr>
      <vt:lpstr>PowerPoint Presentation</vt:lpstr>
      <vt:lpstr>Association of adiponectin and BP</vt:lpstr>
      <vt:lpstr>So... what next?</vt:lpstr>
      <vt:lpstr>PowerPoint Presentation</vt:lpstr>
      <vt:lpstr>First step… determining general alelle prevalences</vt:lpstr>
      <vt:lpstr>Genotype distribution</vt:lpstr>
      <vt:lpstr>PowerPoint Presentation</vt:lpstr>
      <vt:lpstr>PowerPoint Presentation</vt:lpstr>
      <vt:lpstr>PowerPoint Presentation</vt:lpstr>
      <vt:lpstr>So… is there an association between SNPs and BP?</vt:lpstr>
      <vt:lpstr>Conclusion</vt:lpstr>
      <vt:lpstr>What to remember</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Adiponectin is not associated with blood pressure in normotensives and untreated hypertensives</dc:title>
  <dc:creator>Zdenko</dc:creator>
  <cp:lastModifiedBy>ana vrdoljak</cp:lastModifiedBy>
  <cp:revision>23</cp:revision>
  <dcterms:created xsi:type="dcterms:W3CDTF">2014-11-24T19:28:36Z</dcterms:created>
  <dcterms:modified xsi:type="dcterms:W3CDTF">2016-08-26T08:32:39Z</dcterms:modified>
</cp:coreProperties>
</file>