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805" r:id="rId2"/>
    <p:sldId id="2224" r:id="rId3"/>
    <p:sldId id="2225" r:id="rId4"/>
    <p:sldId id="2227" r:id="rId5"/>
    <p:sldId id="2228" r:id="rId6"/>
    <p:sldId id="2221" r:id="rId7"/>
    <p:sldId id="2229" r:id="rId8"/>
  </p:sldIdLst>
  <p:sldSz cx="10287000" cy="6858000" type="35mm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FFFF"/>
    <a:srgbClr val="D749BC"/>
    <a:srgbClr val="339966"/>
    <a:srgbClr val="FFFF66"/>
    <a:srgbClr val="66FFCC"/>
    <a:srgbClr val="003300"/>
    <a:srgbClr val="003366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5" autoAdjust="0"/>
    <p:restoredTop sz="92705" autoAdjust="0"/>
  </p:normalViewPr>
  <p:slideViewPr>
    <p:cSldViewPr showGuides="1">
      <p:cViewPr varScale="1">
        <p:scale>
          <a:sx n="67" d="100"/>
          <a:sy n="67" d="100"/>
        </p:scale>
        <p:origin x="462" y="6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Medical urgencies</a:t>
            </a:r>
          </a:p>
        </c:rich>
      </c:tx>
      <c:layout>
        <c:manualLayout>
          <c:xMode val="edge"/>
          <c:yMode val="edge"/>
          <c:x val="0.16697916266526083"/>
          <c:y val="0.57613952965038606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Medical urgencies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softEdge">
              <a:bevelT/>
            </a:sp3d>
          </c:spPr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softEdge">
                <a:bevelT/>
              </a:sp3d>
            </c:spPr>
            <c:extLst>
              <c:ext xmlns:c16="http://schemas.microsoft.com/office/drawing/2014/chart" uri="{C3380CC4-5D6E-409C-BE32-E72D297353CC}">
                <c16:uniqueId val="{00000001-9B47-49E1-BAEC-2D95819FE1C2}"/>
              </c:ext>
            </c:extLst>
          </c:dPt>
          <c:dLbls>
            <c:dLbl>
              <c:idx val="0"/>
              <c:layout>
                <c:manualLayout>
                  <c:x val="0.20786431659789895"/>
                  <c:y val="0.1342366280289843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Hypertensive crisis</a:t>
                    </a:r>
                    <a:r>
                      <a:rPr lang="en-US" dirty="0"/>
                      <a:t>
</a:t>
                    </a:r>
                    <a:r>
                      <a:rPr lang="en-US" b="1" dirty="0">
                        <a:solidFill>
                          <a:srgbClr val="FF0000"/>
                        </a:solidFill>
                      </a:rPr>
                      <a:t>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927171554354056"/>
                      <c:h val="0.384211000854679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B47-49E1-BAEC-2D95819FE1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1"/>
                <c:pt idx="0">
                  <c:v>Hypertensive crisis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47-49E1-BAEC-2D95819FE1C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4"/>
          <c:dLbls>
            <c:dLbl>
              <c:idx val="0"/>
              <c:layout>
                <c:manualLayout>
                  <c:x val="-6.7552420928361612E-2"/>
                  <c:y val="9.581600975959937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Hyper. emergencies</a:t>
                    </a:r>
                    <a:r>
                      <a:rPr lang="en-US" dirty="0"/>
                      <a:t>
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31716116839996"/>
                      <c:h val="0.295235025104882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DA0-4031-945A-7062532EE753}"/>
                </c:ext>
              </c:extLst>
            </c:dLbl>
            <c:dLbl>
              <c:idx val="1"/>
              <c:layout>
                <c:manualLayout>
                  <c:x val="0.14576607088550203"/>
                  <c:y val="-0.3049861062839220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Hyper. urgencies</a:t>
                    </a:r>
                    <a:r>
                      <a:rPr lang="en-US" dirty="0"/>
                      <a:t>
76%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74540651487655"/>
                      <c:h val="0.295235025104882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DA0-4031-945A-7062532EE7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Hyper. emergencies</c:v>
                </c:pt>
                <c:pt idx="1">
                  <c:v>Hyper. urgencies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A0-4031-945A-7062532EE75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0F83D2-2500-4010-BF2B-858DB23FD7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22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2D87E7-CB73-4644-9FF4-3051BEBC985E}" type="slidenum">
              <a:rPr lang="el-GR" b="0" smtClean="0">
                <a:latin typeface="Arial" panose="020B0604020202020204" pitchFamily="34" charset="0"/>
              </a:rPr>
              <a:pPr/>
              <a:t>1</a:t>
            </a:fld>
            <a:endParaRPr lang="el-GR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1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13055-2DE2-492A-A839-2BF575871CAE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208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13055-2DE2-492A-A839-2BF575871CAE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32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287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 b="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4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4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4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2400" b="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343275" y="1828800"/>
            <a:ext cx="6772275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343275" y="4267200"/>
            <a:ext cx="67722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0C85-EA3A-494A-8C65-2FC8B67837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61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CC836-F22F-4B40-9E51-45A6C104B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832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457200"/>
            <a:ext cx="23145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457200"/>
            <a:ext cx="67913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F203-31B5-4013-BB19-F90C433877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734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EF04F-3B09-4AD1-8D15-C01D249F56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105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C10B6-9B7E-4C55-901A-642CECF4AB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6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FE545-9222-4844-8CA6-57E89B3D0C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4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6630-E98E-4579-89ED-BDB788EA4E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315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BE596-7DE3-4925-91D2-2631AD4B5F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15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72CE3-99AD-4D2B-8F30-985BC8B1B3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147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F4422-F7EB-4516-B1BC-0862162E81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65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4690C-FC7C-4133-9CC6-D215DAE3CB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1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E19B3A1-3D67-4407-B01E-514ED31571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0287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0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0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0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4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0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92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0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4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0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457200"/>
            <a:ext cx="92583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981200"/>
            <a:ext cx="9258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5" r:id="rId1"/>
    <p:sldLayoutId id="2147485125" r:id="rId2"/>
    <p:sldLayoutId id="2147485126" r:id="rId3"/>
    <p:sldLayoutId id="2147485127" r:id="rId4"/>
    <p:sldLayoutId id="2147485128" r:id="rId5"/>
    <p:sldLayoutId id="2147485129" r:id="rId6"/>
    <p:sldLayoutId id="2147485130" r:id="rId7"/>
    <p:sldLayoutId id="2147485131" r:id="rId8"/>
    <p:sldLayoutId id="2147485132" r:id="rId9"/>
    <p:sldLayoutId id="2147485133" r:id="rId10"/>
    <p:sldLayoutId id="21474851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1101625" y="1184117"/>
            <a:ext cx="82183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Multicentric</a:t>
            </a: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 study on the management of </a:t>
            </a:r>
            <a:endParaRPr lang="el-GR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Acute Hypertensive Events</a:t>
            </a:r>
            <a:endParaRPr lang="el-GR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14350" y="3697868"/>
            <a:ext cx="7992888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2800" dirty="0"/>
              <a:t>ESH Hypertension Excellence Centers</a:t>
            </a:r>
          </a:p>
          <a:p>
            <a:pPr algn="ctr">
              <a:buNone/>
            </a:pPr>
            <a:r>
              <a:rPr lang="en-US" sz="2800" dirty="0"/>
              <a:t>Pilot study in Greece</a:t>
            </a:r>
            <a:endParaRPr lang="el-GR" sz="2800" dirty="0"/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2695228" cy="98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724" y="4247381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9843" y="1600200"/>
            <a:ext cx="9672209" cy="11087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200" b="1" i="1" u="sng" dirty="0"/>
              <a:t>Hypertensive crisis</a:t>
            </a:r>
            <a:r>
              <a:rPr lang="en-US" sz="2200" dirty="0"/>
              <a:t>  is an acute and severe rise in BP (</a:t>
            </a:r>
            <a:r>
              <a:rPr lang="en-US" sz="2200" b="1" dirty="0"/>
              <a:t>&gt;180/120mmHg</a:t>
            </a:r>
            <a:r>
              <a:rPr lang="en-US" sz="2200" dirty="0"/>
              <a:t>) presenting with highly heterogeneous profiles.</a:t>
            </a:r>
          </a:p>
          <a:p>
            <a:pPr marL="0" indent="0">
              <a:buNone/>
            </a:pPr>
            <a:endParaRPr lang="en-US" sz="22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2702016" y="6517730"/>
            <a:ext cx="75737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0" dirty="0"/>
              <a:t>2013 ESH/ESC Guidelines for the management of arterial hypertension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972" y="5733256"/>
            <a:ext cx="4280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Hypertensive emergencies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610" y="5733256"/>
            <a:ext cx="3908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92D050"/>
                </a:solidFill>
              </a:rPr>
              <a:t>Hypertensive urgencies </a:t>
            </a:r>
            <a:endParaRPr lang="el-GR" sz="2400" b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9698" y="3681028"/>
            <a:ext cx="1215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+ OD</a:t>
            </a:r>
            <a:endParaRPr lang="el-GR" sz="2800" b="1" dirty="0">
              <a:solidFill>
                <a:srgbClr val="00B0F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900473" y="2492896"/>
            <a:ext cx="2511279" cy="324036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702016" y="2492896"/>
            <a:ext cx="2198458" cy="324036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27676" y="3681028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- OD</a:t>
            </a:r>
            <a:endParaRPr lang="el-GR" sz="28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1890" y="2962106"/>
            <a:ext cx="2592288" cy="233910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Hypertensive encephalopathy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Cerebral infarction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Intracranial haemorrhage</a:t>
            </a:r>
            <a:endParaRPr lang="el-GR" sz="1200" b="0" dirty="0"/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Subarachnoid haemorrhage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Retinopathy grade 3-4</a:t>
            </a:r>
          </a:p>
          <a:p>
            <a:pPr marL="285750" indent="-285750" algn="ctr">
              <a:buFont typeface="Wingdings" pitchFamily="2" charset="2"/>
              <a:buChar char="Ø"/>
            </a:pPr>
            <a:endParaRPr lang="en-US" sz="1200" b="0" dirty="0"/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ACS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Acute LV failure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Aortic  dissection</a:t>
            </a:r>
          </a:p>
          <a:p>
            <a:pPr marL="285750" indent="-285750" algn="ctr">
              <a:buFont typeface="Wingdings" pitchFamily="2" charset="2"/>
              <a:buChar char="Ø"/>
            </a:pPr>
            <a:endParaRPr lang="el-GR" sz="1200" b="0" dirty="0"/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1200" b="0" dirty="0"/>
              <a:t>Acute kidney injury (AKI)</a:t>
            </a:r>
          </a:p>
          <a:p>
            <a:pPr marL="285750" indent="-285750" algn="ctr">
              <a:buFont typeface="Wingdings" pitchFamily="2" charset="2"/>
              <a:buChar char="Ø"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40100528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654"/>
            <a:ext cx="8915400" cy="850106"/>
          </a:xfrm>
        </p:spPr>
        <p:txBody>
          <a:bodyPr/>
          <a:lstStyle/>
          <a:p>
            <a:r>
              <a:rPr lang="en-US" dirty="0"/>
              <a:t>Size of the problem - Epidemiology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38254101"/>
              </p:ext>
            </p:extLst>
          </p:nvPr>
        </p:nvGraphicFramePr>
        <p:xfrm>
          <a:off x="679004" y="1915094"/>
          <a:ext cx="3397244" cy="268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10703026"/>
              </p:ext>
            </p:extLst>
          </p:nvPr>
        </p:nvGraphicFramePr>
        <p:xfrm>
          <a:off x="5503540" y="1915094"/>
          <a:ext cx="4455495" cy="349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4207397" y="6146720"/>
            <a:ext cx="60796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 err="1"/>
              <a:t>Deshmukh</a:t>
            </a:r>
            <a:r>
              <a:rPr lang="en-US" sz="1400" b="0" dirty="0"/>
              <a:t> A, et al. Am J </a:t>
            </a:r>
            <a:r>
              <a:rPr lang="en-US" sz="1400" b="0" dirty="0" err="1"/>
              <a:t>Cardiol</a:t>
            </a:r>
            <a:r>
              <a:rPr lang="en-US" sz="1400" b="0" dirty="0"/>
              <a:t>. 2011 Nov 1;108(9):1277-82 </a:t>
            </a:r>
          </a:p>
          <a:p>
            <a:pPr algn="r"/>
            <a:r>
              <a:rPr lang="en-US" sz="1400" b="0" dirty="0" err="1"/>
              <a:t>Zampaglione</a:t>
            </a:r>
            <a:r>
              <a:rPr lang="en-US" sz="1400" b="0" dirty="0"/>
              <a:t> B, et al. Hypertension 1996; 27:144–147</a:t>
            </a:r>
          </a:p>
          <a:p>
            <a:pPr algn="r"/>
            <a:r>
              <a:rPr lang="en-US" sz="1400" b="0" dirty="0"/>
              <a:t>Lane DA, et al. Am J </a:t>
            </a:r>
            <a:r>
              <a:rPr lang="en-US" sz="1400" b="0" dirty="0" err="1"/>
              <a:t>Hypertens</a:t>
            </a:r>
            <a:r>
              <a:rPr lang="en-US" sz="1400" b="0" dirty="0"/>
              <a:t> 2009; 22:1199–1204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009" y="5097958"/>
            <a:ext cx="10205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0" dirty="0"/>
              <a:t>History of hypertension: 72% hypertensive urgencies</a:t>
            </a:r>
          </a:p>
          <a:p>
            <a:pPr lvl="5"/>
            <a:r>
              <a:rPr lang="en-US" b="0" dirty="0"/>
              <a:t>       92% hypertensive emergencies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0" dirty="0">
                <a:solidFill>
                  <a:srgbClr val="FF0000"/>
                </a:solidFill>
              </a:rPr>
              <a:t>1-2% of hypertensive patients will have an episode of hypertensive crisis in their lifetime.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027" y="1414517"/>
            <a:ext cx="1008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b="0" dirty="0"/>
              <a:t>456,259 hospitalizations for hypertensive emergencies occurred from 2000 to 2007 in the US.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0" dirty="0"/>
              <a:t>In 2025, more than 47 million patients will develop a hypertensive emergency worldwide.</a:t>
            </a:r>
            <a:endParaRPr lang="el-GR" b="0" dirty="0"/>
          </a:p>
        </p:txBody>
      </p:sp>
    </p:spTree>
    <p:extLst>
      <p:ext uri="{BB962C8B-B14F-4D97-AF65-F5344CB8AC3E}">
        <p14:creationId xmlns:p14="http://schemas.microsoft.com/office/powerpoint/2010/main" val="45785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964" y="476672"/>
            <a:ext cx="9186292" cy="1947664"/>
          </a:xfrm>
        </p:spPr>
        <p:txBody>
          <a:bodyPr/>
          <a:lstStyle/>
          <a:p>
            <a:pPr marL="285750" indent="-285750" algn="ctr"/>
            <a:r>
              <a:rPr lang="en-US" sz="2800" b="1" dirty="0">
                <a:solidFill>
                  <a:schemeClr val="bg2"/>
                </a:solidFill>
              </a:rPr>
              <a:t>Background</a:t>
            </a:r>
            <a:br>
              <a:rPr lang="en-US" sz="1400" dirty="0"/>
            </a:br>
            <a:r>
              <a:rPr lang="en-US" sz="2000" dirty="0"/>
              <a:t>In the latest edition of the ESC guidelines for hypertension, there is poor mention on hypertensive crisis </a:t>
            </a:r>
            <a:br>
              <a:rPr lang="en-US" sz="2000" dirty="0"/>
            </a:br>
            <a:r>
              <a:rPr lang="en-US" sz="2000" dirty="0"/>
              <a:t>There is a small number of publications concerning the prevalence and treatment of these events in the ED. </a:t>
            </a:r>
            <a:br>
              <a:rPr lang="en-US" sz="2000" dirty="0"/>
            </a:br>
            <a:endParaRPr lang="el-G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2" y="2708920"/>
            <a:ext cx="92583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2"/>
                </a:solidFill>
              </a:rPr>
              <a:t>Objective</a:t>
            </a:r>
          </a:p>
          <a:p>
            <a:pPr marL="0" indent="0">
              <a:buNone/>
            </a:pPr>
            <a:r>
              <a:rPr lang="en-US" sz="2400" dirty="0"/>
              <a:t>Assessment of:</a:t>
            </a:r>
            <a:endParaRPr lang="el-GR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prevalence of acute hypertensive episodes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epidemiological and clinical characteristics of patients</a:t>
            </a:r>
            <a:endParaRPr lang="el-GR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management of these episodes</a:t>
            </a: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085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1981200"/>
            <a:ext cx="4320480" cy="4616152"/>
          </a:xfrm>
        </p:spPr>
        <p:txBody>
          <a:bodyPr/>
          <a:lstStyle/>
          <a:p>
            <a:r>
              <a:rPr lang="en-US" sz="2400" dirty="0"/>
              <a:t>It is a national, </a:t>
            </a:r>
            <a:r>
              <a:rPr lang="en-US" sz="2400" dirty="0" err="1"/>
              <a:t>multicentric</a:t>
            </a:r>
            <a:r>
              <a:rPr lang="en-US" sz="2400" dirty="0"/>
              <a:t>, non-invasive study, conducted in the ED of hospitals where the respective Hellenic “ESH Excellence Centers” are located.</a:t>
            </a:r>
            <a:endParaRPr lang="el-GR" sz="2400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1" t="18998" r="62950" b="41169"/>
          <a:stretch/>
        </p:blipFill>
        <p:spPr bwMode="auto">
          <a:xfrm>
            <a:off x="4927476" y="1556792"/>
            <a:ext cx="4752528" cy="489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ecagon 3"/>
          <p:cNvSpPr/>
          <p:nvPr/>
        </p:nvSpPr>
        <p:spPr bwMode="auto">
          <a:xfrm>
            <a:off x="7159724" y="4077072"/>
            <a:ext cx="108012" cy="86470"/>
          </a:xfrm>
          <a:prstGeom prst="decag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Decagon 6"/>
          <p:cNvSpPr/>
          <p:nvPr/>
        </p:nvSpPr>
        <p:spPr bwMode="auto">
          <a:xfrm>
            <a:off x="5395528" y="3054498"/>
            <a:ext cx="108012" cy="86470"/>
          </a:xfrm>
          <a:prstGeom prst="decag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Decagon 7"/>
          <p:cNvSpPr/>
          <p:nvPr/>
        </p:nvSpPr>
        <p:spPr bwMode="auto">
          <a:xfrm>
            <a:off x="6727676" y="2262410"/>
            <a:ext cx="108012" cy="86470"/>
          </a:xfrm>
          <a:prstGeom prst="decag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Decagon 8"/>
          <p:cNvSpPr/>
          <p:nvPr/>
        </p:nvSpPr>
        <p:spPr bwMode="auto">
          <a:xfrm>
            <a:off x="7987816" y="6078834"/>
            <a:ext cx="108012" cy="86470"/>
          </a:xfrm>
          <a:prstGeom prst="decag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10852" y="1999873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Thessaloniki</a:t>
            </a:r>
            <a:endParaRPr lang="el-GR" sz="1200" dirty="0"/>
          </a:p>
        </p:txBody>
      </p:sp>
      <p:sp>
        <p:nvSpPr>
          <p:cNvPr id="10" name="Rectangle 9"/>
          <p:cNvSpPr/>
          <p:nvPr/>
        </p:nvSpPr>
        <p:spPr>
          <a:xfrm>
            <a:off x="5011753" y="2755805"/>
            <a:ext cx="875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Ioannina</a:t>
            </a:r>
            <a:endParaRPr lang="el-GR" sz="1200" dirty="0"/>
          </a:p>
        </p:txBody>
      </p:sp>
      <p:sp>
        <p:nvSpPr>
          <p:cNvPr id="11" name="Rectangle 10"/>
          <p:cNvSpPr/>
          <p:nvPr/>
        </p:nvSpPr>
        <p:spPr>
          <a:xfrm>
            <a:off x="7576790" y="5801835"/>
            <a:ext cx="9300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Heraklion</a:t>
            </a:r>
            <a:endParaRPr lang="el-GR" sz="1200" dirty="0"/>
          </a:p>
        </p:txBody>
      </p:sp>
      <p:sp>
        <p:nvSpPr>
          <p:cNvPr id="12" name="Rectangle 11"/>
          <p:cNvSpPr/>
          <p:nvPr/>
        </p:nvSpPr>
        <p:spPr>
          <a:xfrm>
            <a:off x="6856721" y="3800073"/>
            <a:ext cx="720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Athens</a:t>
            </a:r>
            <a:endParaRPr lang="el-GR" sz="1200" dirty="0"/>
          </a:p>
        </p:txBody>
      </p:sp>
      <p:sp>
        <p:nvSpPr>
          <p:cNvPr id="14" name="Line Callout 1 (Accent Bar) 13"/>
          <p:cNvSpPr/>
          <p:nvPr/>
        </p:nvSpPr>
        <p:spPr bwMode="auto">
          <a:xfrm>
            <a:off x="7928575" y="2564904"/>
            <a:ext cx="1823437" cy="1373668"/>
          </a:xfrm>
          <a:prstGeom prst="accentCallout1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IPPOKRATIO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LAIKO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ASLKIPIEIO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SOTIRIA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KAT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EVAGGELISMOS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ALEXANDRA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0" dirty="0">
                <a:solidFill>
                  <a:srgbClr val="000000"/>
                </a:solidFill>
              </a:rPr>
              <a:t>ATTIKO</a:t>
            </a:r>
            <a:endParaRPr lang="el-GR" sz="1000" b="0" dirty="0">
              <a:solidFill>
                <a:srgbClr val="000000"/>
              </a:solidFill>
            </a:endParaRPr>
          </a:p>
        </p:txBody>
      </p:sp>
      <p:sp>
        <p:nvSpPr>
          <p:cNvPr id="15" name="Line Callout 1 (Accent Bar) 14"/>
          <p:cNvSpPr/>
          <p:nvPr/>
        </p:nvSpPr>
        <p:spPr bwMode="auto">
          <a:xfrm>
            <a:off x="7447756" y="1628800"/>
            <a:ext cx="1650132" cy="581580"/>
          </a:xfrm>
          <a:prstGeom prst="accentCallout1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 typeface="+mj-lt"/>
              <a:buAutoNum type="arabicPeriod"/>
            </a:pPr>
            <a:r>
              <a:rPr lang="en-US" sz="1000" b="0" dirty="0"/>
              <a:t>AHEPA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000" b="0" dirty="0"/>
              <a:t>IPPOKRATIO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000" b="0" dirty="0"/>
              <a:t>PAPAGEORGIOU</a:t>
            </a:r>
            <a:endParaRPr kumimoji="0" lang="el-GR" sz="10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687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4701158" cy="1371600"/>
          </a:xfrm>
        </p:spPr>
        <p:txBody>
          <a:bodyPr/>
          <a:lstStyle/>
          <a:p>
            <a:r>
              <a:rPr lang="en-US" dirty="0"/>
              <a:t>Study Population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534988" y="2276872"/>
            <a:ext cx="9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b="0" dirty="0"/>
              <a:t>The population of the study consists of patients &gt; 18 years old who are </a:t>
            </a:r>
            <a:r>
              <a:rPr lang="en-US" b="0" dirty="0" err="1"/>
              <a:t>reffered</a:t>
            </a:r>
            <a:r>
              <a:rPr lang="en-US" b="0" dirty="0"/>
              <a:t> to the ED of the above hospitals, either due to increased BP levels or other reasons and who present elevated BP that requires further assessment (e.g. epistaxis with elevated BP)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b="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0" dirty="0"/>
              <a:t>Study duration: 6 months</a:t>
            </a:r>
            <a:endParaRPr lang="el-GR" b="0" dirty="0"/>
          </a:p>
        </p:txBody>
      </p:sp>
    </p:spTree>
    <p:extLst>
      <p:ext uri="{BB962C8B-B14F-4D97-AF65-F5344CB8AC3E}">
        <p14:creationId xmlns:p14="http://schemas.microsoft.com/office/powerpoint/2010/main" val="21550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4701158" cy="1371600"/>
          </a:xfrm>
        </p:spPr>
        <p:txBody>
          <a:bodyPr/>
          <a:lstStyle/>
          <a:p>
            <a:r>
              <a:rPr lang="en-US" dirty="0"/>
              <a:t> Protocol</a:t>
            </a:r>
            <a:endParaRPr lang="el-GR" dirty="0"/>
          </a:p>
        </p:txBody>
      </p:sp>
      <p:pic>
        <p:nvPicPr>
          <p:cNvPr id="139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 t="5783" r="50752" b="13045"/>
          <a:stretch/>
        </p:blipFill>
        <p:spPr bwMode="auto">
          <a:xfrm>
            <a:off x="5215508" y="0"/>
            <a:ext cx="5256584" cy="689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8854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11991</TotalTime>
  <Words>317</Words>
  <Application>Microsoft Office PowerPoint</Application>
  <PresentationFormat>35mm Slides</PresentationFormat>
  <Paragraphs>66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Tahoma</vt:lpstr>
      <vt:lpstr>Times New Roman</vt:lpstr>
      <vt:lpstr>Wingdings</vt:lpstr>
      <vt:lpstr>Pixel</vt:lpstr>
      <vt:lpstr>PowerPoint Presentation</vt:lpstr>
      <vt:lpstr>Definitions</vt:lpstr>
      <vt:lpstr>Size of the problem - Epidemiology</vt:lpstr>
      <vt:lpstr>Background In the latest edition of the ESC guidelines for hypertension, there is poor mention on hypertensive crisis  There is a small number of publications concerning the prevalence and treatment of these events in the ED.  </vt:lpstr>
      <vt:lpstr>Study Design</vt:lpstr>
      <vt:lpstr>Study Population</vt:lpstr>
      <vt:lpstr>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;l;l;l;l;lll</dc:title>
  <dc:creator>antiypertasiko1</dc:creator>
  <cp:lastModifiedBy>Konstantinos Tsioufis</cp:lastModifiedBy>
  <cp:revision>1129</cp:revision>
  <dcterms:created xsi:type="dcterms:W3CDTF">2009-11-19T07:45:23Z</dcterms:created>
  <dcterms:modified xsi:type="dcterms:W3CDTF">2016-06-10T20:32:13Z</dcterms:modified>
</cp:coreProperties>
</file>