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Lst>
  <p:notesMasterIdLst>
    <p:notesMasterId r:id="rId31"/>
  </p:notesMasterIdLst>
  <p:sldIdLst>
    <p:sldId id="288" r:id="rId4"/>
    <p:sldId id="289" r:id="rId5"/>
    <p:sldId id="290" r:id="rId6"/>
    <p:sldId id="278" r:id="rId7"/>
    <p:sldId id="279" r:id="rId8"/>
    <p:sldId id="280" r:id="rId9"/>
    <p:sldId id="258" r:id="rId10"/>
    <p:sldId id="257" r:id="rId11"/>
    <p:sldId id="271" r:id="rId12"/>
    <p:sldId id="272" r:id="rId13"/>
    <p:sldId id="273" r:id="rId14"/>
    <p:sldId id="274" r:id="rId15"/>
    <p:sldId id="266" r:id="rId16"/>
    <p:sldId id="264" r:id="rId17"/>
    <p:sldId id="281" r:id="rId18"/>
    <p:sldId id="261" r:id="rId19"/>
    <p:sldId id="265" r:id="rId20"/>
    <p:sldId id="260" r:id="rId21"/>
    <p:sldId id="282" r:id="rId22"/>
    <p:sldId id="263" r:id="rId23"/>
    <p:sldId id="277" r:id="rId24"/>
    <p:sldId id="283" r:id="rId25"/>
    <p:sldId id="286" r:id="rId26"/>
    <p:sldId id="287" r:id="rId27"/>
    <p:sldId id="284" r:id="rId28"/>
    <p:sldId id="28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Lbls>
            <c:dLbl>
              <c:idx val="0"/>
              <c:layout>
                <c:manualLayout>
                  <c:x val="1.5432098765432179E-2"/>
                  <c:y val="-2.80603328088040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975308641975433E-2"/>
                  <c:y val="2.80603328088041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97530864197543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68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518518518518604E-2"/>
                  <c:y val="-2.806033280880388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8518518518518604E-2"/>
                  <c:y val="-1.68361996852825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345679012345751E-2"/>
                  <c:y val="-1.12241331235215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14814814814815E-2"/>
                  <c:y val="-8.41809984264124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France</c:v>
                </c:pt>
                <c:pt idx="1">
                  <c:v>Spain</c:v>
                </c:pt>
                <c:pt idx="2">
                  <c:v>Sweeden</c:v>
                </c:pt>
                <c:pt idx="3">
                  <c:v>Italy</c:v>
                </c:pt>
                <c:pt idx="4">
                  <c:v>Romania</c:v>
                </c:pt>
                <c:pt idx="5">
                  <c:v>Czech Rep.</c:v>
                </c:pt>
                <c:pt idx="6">
                  <c:v>UK</c:v>
                </c:pt>
                <c:pt idx="7">
                  <c:v>Germany</c:v>
                </c:pt>
              </c:strCache>
            </c:strRef>
          </c:cat>
          <c:val>
            <c:numRef>
              <c:f>Sheet1!$B$2:$B$9</c:f>
              <c:numCache>
                <c:formatCode>0.0%</c:formatCode>
                <c:ptCount val="8"/>
                <c:pt idx="0">
                  <c:v>0.33600000000000158</c:v>
                </c:pt>
                <c:pt idx="1">
                  <c:v>0.34800000000000142</c:v>
                </c:pt>
                <c:pt idx="2">
                  <c:v>0.3840000000000014</c:v>
                </c:pt>
                <c:pt idx="3">
                  <c:v>0.39900000000000158</c:v>
                </c:pt>
                <c:pt idx="4">
                  <c:v>0.40400000000000008</c:v>
                </c:pt>
                <c:pt idx="5">
                  <c:v>0.43600000000000122</c:v>
                </c:pt>
                <c:pt idx="6">
                  <c:v>0.44000000000000095</c:v>
                </c:pt>
                <c:pt idx="7">
                  <c:v>0.47900000000000031</c:v>
                </c:pt>
              </c:numCache>
            </c:numRef>
          </c:val>
        </c:ser>
        <c:dLbls>
          <c:showLegendKey val="0"/>
          <c:showVal val="1"/>
          <c:showCatName val="0"/>
          <c:showSerName val="0"/>
          <c:showPercent val="0"/>
          <c:showBubbleSize val="0"/>
        </c:dLbls>
        <c:gapWidth val="150"/>
        <c:shape val="box"/>
        <c:axId val="567318616"/>
        <c:axId val="567319792"/>
        <c:axId val="0"/>
      </c:bar3DChart>
      <c:catAx>
        <c:axId val="567318616"/>
        <c:scaling>
          <c:orientation val="minMax"/>
        </c:scaling>
        <c:delete val="0"/>
        <c:axPos val="b"/>
        <c:numFmt formatCode="General" sourceLinked="0"/>
        <c:majorTickMark val="none"/>
        <c:minorTickMark val="none"/>
        <c:tickLblPos val="nextTo"/>
        <c:txPr>
          <a:bodyPr/>
          <a:lstStyle/>
          <a:p>
            <a:pPr>
              <a:defRPr sz="1800" b="1"/>
            </a:pPr>
            <a:endParaRPr lang="sr-Latn-RS"/>
          </a:p>
        </c:txPr>
        <c:crossAx val="567319792"/>
        <c:crosses val="autoZero"/>
        <c:auto val="1"/>
        <c:lblAlgn val="ctr"/>
        <c:lblOffset val="100"/>
        <c:noMultiLvlLbl val="0"/>
      </c:catAx>
      <c:valAx>
        <c:axId val="567319792"/>
        <c:scaling>
          <c:orientation val="minMax"/>
        </c:scaling>
        <c:delete val="1"/>
        <c:axPos val="l"/>
        <c:numFmt formatCode="0.0%" sourceLinked="1"/>
        <c:majorTickMark val="out"/>
        <c:minorTickMark val="none"/>
        <c:tickLblPos val="none"/>
        <c:crossAx val="567318616"/>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sr-Latn-R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Lbls>
            <c:dLbl>
              <c:idx val="0"/>
              <c:layout>
                <c:manualLayout>
                  <c:x val="1.5432098765432162E-2"/>
                  <c:y val="-2.806033280880403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975308641975394E-2"/>
                  <c:y val="2.806033280880409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75308641975394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518518518518583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518518518518583E-2"/>
                  <c:y val="-2.806033280880384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8518518518518583E-2"/>
                  <c:y val="2.806033280880409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2345679012345723E-2"/>
                  <c:y val="-1.12241331235215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Kosovo</c:v>
                </c:pt>
                <c:pt idx="1">
                  <c:v>Greece</c:v>
                </c:pt>
                <c:pt idx="2">
                  <c:v>Albania</c:v>
                </c:pt>
                <c:pt idx="3">
                  <c:v>Turkey</c:v>
                </c:pt>
                <c:pt idx="4">
                  <c:v>Slovenia</c:v>
                </c:pt>
                <c:pt idx="5">
                  <c:v>Bulgaria</c:v>
                </c:pt>
                <c:pt idx="6">
                  <c:v>Croatia</c:v>
                </c:pt>
                <c:pt idx="7">
                  <c:v>Bosnia Herzegovina</c:v>
                </c:pt>
                <c:pt idx="8">
                  <c:v>Romania</c:v>
                </c:pt>
                <c:pt idx="9">
                  <c:v>Serbia </c:v>
                </c:pt>
              </c:strCache>
            </c:strRef>
          </c:cat>
          <c:val>
            <c:numRef>
              <c:f>Sheet1!$B$2:$B$11</c:f>
              <c:numCache>
                <c:formatCode>0.0%</c:formatCode>
                <c:ptCount val="10"/>
                <c:pt idx="0">
                  <c:v>0.30600000000000038</c:v>
                </c:pt>
                <c:pt idx="1">
                  <c:v>0.31100000000000122</c:v>
                </c:pt>
                <c:pt idx="2">
                  <c:v>0.31800000000000139</c:v>
                </c:pt>
                <c:pt idx="3">
                  <c:v>0.31800000000000139</c:v>
                </c:pt>
                <c:pt idx="4">
                  <c:v>0.3900000000000014</c:v>
                </c:pt>
                <c:pt idx="5">
                  <c:v>0.39500000000000157</c:v>
                </c:pt>
                <c:pt idx="6">
                  <c:v>0.39700000000000157</c:v>
                </c:pt>
                <c:pt idx="7">
                  <c:v>0.4</c:v>
                </c:pt>
                <c:pt idx="8">
                  <c:v>0.40400000000000008</c:v>
                </c:pt>
                <c:pt idx="9">
                  <c:v>0.42700000000000032</c:v>
                </c:pt>
              </c:numCache>
            </c:numRef>
          </c:val>
        </c:ser>
        <c:dLbls>
          <c:showLegendKey val="0"/>
          <c:showVal val="1"/>
          <c:showCatName val="0"/>
          <c:showSerName val="0"/>
          <c:showPercent val="0"/>
          <c:showBubbleSize val="0"/>
        </c:dLbls>
        <c:gapWidth val="150"/>
        <c:shape val="box"/>
        <c:axId val="567337824"/>
        <c:axId val="567348800"/>
        <c:axId val="0"/>
      </c:bar3DChart>
      <c:catAx>
        <c:axId val="567337824"/>
        <c:scaling>
          <c:orientation val="minMax"/>
        </c:scaling>
        <c:delete val="0"/>
        <c:axPos val="b"/>
        <c:numFmt formatCode="General" sourceLinked="0"/>
        <c:majorTickMark val="none"/>
        <c:minorTickMark val="none"/>
        <c:tickLblPos val="nextTo"/>
        <c:txPr>
          <a:bodyPr/>
          <a:lstStyle/>
          <a:p>
            <a:pPr>
              <a:defRPr sz="1800" b="1"/>
            </a:pPr>
            <a:endParaRPr lang="sr-Latn-RS"/>
          </a:p>
        </c:txPr>
        <c:crossAx val="567348800"/>
        <c:crosses val="autoZero"/>
        <c:auto val="1"/>
        <c:lblAlgn val="ctr"/>
        <c:lblOffset val="100"/>
        <c:noMultiLvlLbl val="0"/>
      </c:catAx>
      <c:valAx>
        <c:axId val="567348800"/>
        <c:scaling>
          <c:orientation val="minMax"/>
        </c:scaling>
        <c:delete val="1"/>
        <c:axPos val="l"/>
        <c:numFmt formatCode="0.0%" sourceLinked="1"/>
        <c:majorTickMark val="out"/>
        <c:minorTickMark val="none"/>
        <c:tickLblPos val="none"/>
        <c:crossAx val="567337824"/>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sr-Latn-R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SEPHAR I.</c:v>
                </c:pt>
              </c:strCache>
            </c:strRef>
          </c:tx>
          <c:spPr>
            <a:solidFill>
              <a:srgbClr val="3EF0E8"/>
            </a:solidFill>
            <a:ln>
              <a:noFill/>
            </a:ln>
          </c:spPr>
          <c:invertIfNegative val="0"/>
          <c:dLbls>
            <c:dLbl>
              <c:idx val="0"/>
              <c:layout>
                <c:manualLayout>
                  <c:x val="3.0864197530864421E-3"/>
                  <c:y val="-2.806054755639848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02469135802522E-2"/>
                  <c:y val="-3.647842459162834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345679012345723E-2"/>
                  <c:y val="-3.08663592698393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NO. HBP</c:v>
                </c:pt>
                <c:pt idx="1">
                  <c:v>NEWLY DG. HBP</c:v>
                </c:pt>
                <c:pt idx="2">
                  <c:v>KNOWN HBP</c:v>
                </c:pt>
              </c:strCache>
            </c:strRef>
          </c:cat>
          <c:val>
            <c:numRef>
              <c:f>Sheet1!$B$2:$B$4</c:f>
              <c:numCache>
                <c:formatCode>0.0%</c:formatCode>
                <c:ptCount val="3"/>
                <c:pt idx="0">
                  <c:v>0.44900000000000001</c:v>
                </c:pt>
                <c:pt idx="1">
                  <c:v>0.25</c:v>
                </c:pt>
                <c:pt idx="2">
                  <c:v>0.19900000000000001</c:v>
                </c:pt>
              </c:numCache>
            </c:numRef>
          </c:val>
        </c:ser>
        <c:ser>
          <c:idx val="1"/>
          <c:order val="1"/>
          <c:tx>
            <c:strRef>
              <c:f>Sheet1!$C$1</c:f>
              <c:strCache>
                <c:ptCount val="1"/>
                <c:pt idx="0">
                  <c:v>SEPHAR II.</c:v>
                </c:pt>
              </c:strCache>
            </c:strRef>
          </c:tx>
          <c:spPr>
            <a:solidFill>
              <a:srgbClr val="222CFA"/>
            </a:solidFill>
            <a:ln>
              <a:noFill/>
            </a:ln>
          </c:spPr>
          <c:invertIfNegative val="0"/>
          <c:dLbls>
            <c:dLbl>
              <c:idx val="0"/>
              <c:layout>
                <c:manualLayout>
                  <c:x val="1.8518518518518552E-2"/>
                  <c:y val="-1.1224130643578E-2"/>
                </c:manualLayout>
              </c:layout>
              <c:spPr/>
              <c:txPr>
                <a:bodyPr/>
                <a:lstStyle/>
                <a:p>
                  <a:pPr>
                    <a:defRPr b="1" i="0"/>
                  </a:pPr>
                  <a:endParaRPr lang="sr-Latn-R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2.4691358024691412E-2"/>
                  <c:y val="-4.2090489913417961E-2"/>
                </c:manualLayout>
              </c:layout>
              <c:spPr/>
              <c:txPr>
                <a:bodyPr/>
                <a:lstStyle/>
                <a:p>
                  <a:pPr>
                    <a:defRPr b="1"/>
                  </a:pPr>
                  <a:endParaRPr lang="sr-Latn-R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7.7160493827160741E-3"/>
                  <c:y val="-3.6478424591628346E-2"/>
                </c:manualLayout>
              </c:layout>
              <c:spPr/>
              <c:txPr>
                <a:bodyPr/>
                <a:lstStyle/>
                <a:p>
                  <a:pPr>
                    <a:defRPr b="1"/>
                  </a:pPr>
                  <a:endParaRPr lang="sr-Latn-R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NO. HBP</c:v>
                </c:pt>
                <c:pt idx="1">
                  <c:v>NEWLY DG. HBP</c:v>
                </c:pt>
                <c:pt idx="2">
                  <c:v>KNOWN HBP</c:v>
                </c:pt>
              </c:strCache>
            </c:strRef>
          </c:cat>
          <c:val>
            <c:numRef>
              <c:f>Sheet1!$C$2:$C$4</c:f>
              <c:numCache>
                <c:formatCode>0.0%</c:formatCode>
                <c:ptCount val="3"/>
                <c:pt idx="0">
                  <c:v>0.40400000000000008</c:v>
                </c:pt>
                <c:pt idx="1">
                  <c:v>0.12300000000000012</c:v>
                </c:pt>
                <c:pt idx="2">
                  <c:v>0.28100000000000008</c:v>
                </c:pt>
              </c:numCache>
            </c:numRef>
          </c:val>
        </c:ser>
        <c:ser>
          <c:idx val="2"/>
          <c:order val="2"/>
          <c:tx>
            <c:strRef>
              <c:f>Sheet1!$D$1</c:f>
              <c:strCache>
                <c:ptCount val="1"/>
                <c:pt idx="0">
                  <c:v>SEPHAR III</c:v>
                </c:pt>
              </c:strCache>
            </c:strRef>
          </c:tx>
          <c:spPr>
            <a:solidFill>
              <a:srgbClr val="00B050"/>
            </a:solidFill>
          </c:spPr>
          <c:invertIfNegative val="0"/>
          <c:dLbls>
            <c:dLbl>
              <c:idx val="0"/>
              <c:layout>
                <c:manualLayout>
                  <c:x val="2.3148148148148147E-2"/>
                  <c:y val="-2.5254293948050392E-2"/>
                </c:manualLayout>
              </c:layout>
              <c:spPr/>
              <c:txPr>
                <a:bodyPr/>
                <a:lstStyle/>
                <a:p>
                  <a:pPr>
                    <a:defRPr b="1"/>
                  </a:pPr>
                  <a:endParaRPr lang="sr-Latn-R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7891E-2"/>
                  <c:y val="-2.5254293948050392E-2"/>
                </c:manualLayout>
              </c:layout>
              <c:spPr/>
              <c:txPr>
                <a:bodyPr/>
                <a:lstStyle/>
                <a:p>
                  <a:pPr>
                    <a:defRPr b="1"/>
                  </a:pPr>
                  <a:endParaRPr lang="sr-Latn-R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2.3148026635559437E-2"/>
                  <c:y val="-3.0866359269839345E-2"/>
                </c:manualLayout>
              </c:layout>
              <c:spPr/>
              <c:txPr>
                <a:bodyPr/>
                <a:lstStyle/>
                <a:p>
                  <a:pPr>
                    <a:defRPr b="1"/>
                  </a:pPr>
                  <a:endParaRPr lang="sr-Latn-R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NO. HBP</c:v>
                </c:pt>
                <c:pt idx="1">
                  <c:v>NEWLY DG. HBP</c:v>
                </c:pt>
                <c:pt idx="2">
                  <c:v>KNOWN HBP</c:v>
                </c:pt>
              </c:strCache>
            </c:strRef>
          </c:cat>
          <c:val>
            <c:numRef>
              <c:f>Sheet1!$D$2:$D$4</c:f>
              <c:numCache>
                <c:formatCode>0.0%</c:formatCode>
                <c:ptCount val="3"/>
                <c:pt idx="0">
                  <c:v>0.47500000000000031</c:v>
                </c:pt>
                <c:pt idx="1">
                  <c:v>7.5999999999999998E-2</c:v>
                </c:pt>
                <c:pt idx="2">
                  <c:v>0.39900000000000074</c:v>
                </c:pt>
              </c:numCache>
            </c:numRef>
          </c:val>
        </c:ser>
        <c:dLbls>
          <c:showLegendKey val="0"/>
          <c:showVal val="1"/>
          <c:showCatName val="0"/>
          <c:showSerName val="0"/>
          <c:showPercent val="0"/>
          <c:showBubbleSize val="0"/>
        </c:dLbls>
        <c:gapWidth val="150"/>
        <c:shape val="box"/>
        <c:axId val="744383624"/>
        <c:axId val="744374216"/>
        <c:axId val="0"/>
      </c:bar3DChart>
      <c:catAx>
        <c:axId val="744383624"/>
        <c:scaling>
          <c:orientation val="minMax"/>
        </c:scaling>
        <c:delete val="0"/>
        <c:axPos val="b"/>
        <c:numFmt formatCode="General" sourceLinked="0"/>
        <c:majorTickMark val="none"/>
        <c:minorTickMark val="none"/>
        <c:tickLblPos val="nextTo"/>
        <c:txPr>
          <a:bodyPr/>
          <a:lstStyle/>
          <a:p>
            <a:pPr>
              <a:defRPr b="1"/>
            </a:pPr>
            <a:endParaRPr lang="sr-Latn-RS"/>
          </a:p>
        </c:txPr>
        <c:crossAx val="744374216"/>
        <c:crosses val="autoZero"/>
        <c:auto val="1"/>
        <c:lblAlgn val="ctr"/>
        <c:lblOffset val="100"/>
        <c:noMultiLvlLbl val="0"/>
      </c:catAx>
      <c:valAx>
        <c:axId val="744374216"/>
        <c:scaling>
          <c:orientation val="minMax"/>
        </c:scaling>
        <c:delete val="1"/>
        <c:axPos val="l"/>
        <c:numFmt formatCode="0.0%" sourceLinked="1"/>
        <c:majorTickMark val="out"/>
        <c:minorTickMark val="none"/>
        <c:tickLblPos val="none"/>
        <c:crossAx val="744383624"/>
        <c:crosses val="autoZero"/>
        <c:crossBetween val="between"/>
      </c:valAx>
    </c:plotArea>
    <c:legend>
      <c:legendPos val="t"/>
      <c:overlay val="0"/>
      <c:txPr>
        <a:bodyPr/>
        <a:lstStyle/>
        <a:p>
          <a:pPr>
            <a:defRPr b="1"/>
          </a:pPr>
          <a:endParaRPr lang="sr-Latn-RS"/>
        </a:p>
      </c:txPr>
    </c:legend>
    <c:plotVisOnly val="1"/>
    <c:dispBlanksAs val="gap"/>
    <c:showDLblsOverMax val="0"/>
  </c:chart>
  <c:txPr>
    <a:bodyPr/>
    <a:lstStyle/>
    <a:p>
      <a:pPr>
        <a:defRPr sz="1800"/>
      </a:pPr>
      <a:endParaRPr lang="sr-Latn-R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497180907942061"/>
          <c:y val="0.14664017359399556"/>
          <c:w val="0.87033683289588892"/>
          <c:h val="0.63467642134944624"/>
        </c:manualLayout>
      </c:layout>
      <c:bar3DChart>
        <c:barDir val="col"/>
        <c:grouping val="clustered"/>
        <c:varyColors val="0"/>
        <c:ser>
          <c:idx val="0"/>
          <c:order val="0"/>
          <c:tx>
            <c:strRef>
              <c:f>Sheet1!$B$1</c:f>
              <c:strCache>
                <c:ptCount val="1"/>
                <c:pt idx="0">
                  <c:v>SEPHAR I.</c:v>
                </c:pt>
              </c:strCache>
            </c:strRef>
          </c:tx>
          <c:spPr>
            <a:solidFill>
              <a:srgbClr val="88ECEE"/>
            </a:solidFill>
          </c:spPr>
          <c:invertIfNegative val="0"/>
          <c:cat>
            <c:strRef>
              <c:f>Sheet1!$A$2:$A$10</c:f>
              <c:strCache>
                <c:ptCount val="9"/>
                <c:pt idx="0">
                  <c:v>GLOBAL</c:v>
                </c:pt>
                <c:pt idx="1">
                  <c:v>NE</c:v>
                </c:pt>
                <c:pt idx="2">
                  <c:v>SE</c:v>
                </c:pt>
                <c:pt idx="3">
                  <c:v>S</c:v>
                </c:pt>
                <c:pt idx="4">
                  <c:v>SW</c:v>
                </c:pt>
                <c:pt idx="5">
                  <c:v>W</c:v>
                </c:pt>
                <c:pt idx="6">
                  <c:v>NW</c:v>
                </c:pt>
                <c:pt idx="7">
                  <c:v>C</c:v>
                </c:pt>
                <c:pt idx="8">
                  <c:v>BUC</c:v>
                </c:pt>
              </c:strCache>
            </c:strRef>
          </c:cat>
          <c:val>
            <c:numRef>
              <c:f>Sheet1!$B$2:$B$10</c:f>
              <c:numCache>
                <c:formatCode>0.0%</c:formatCode>
                <c:ptCount val="9"/>
                <c:pt idx="0">
                  <c:v>0.44900000000000001</c:v>
                </c:pt>
                <c:pt idx="1">
                  <c:v>0.45300000000000001</c:v>
                </c:pt>
                <c:pt idx="2">
                  <c:v>0.3240000000000004</c:v>
                </c:pt>
                <c:pt idx="3">
                  <c:v>0.43400000000000033</c:v>
                </c:pt>
                <c:pt idx="4">
                  <c:v>0.46</c:v>
                </c:pt>
                <c:pt idx="5">
                  <c:v>0.42900000000000038</c:v>
                </c:pt>
                <c:pt idx="6">
                  <c:v>0.41500000000000031</c:v>
                </c:pt>
                <c:pt idx="7">
                  <c:v>0.34900000000000031</c:v>
                </c:pt>
                <c:pt idx="8">
                  <c:v>0.32900000000000046</c:v>
                </c:pt>
              </c:numCache>
            </c:numRef>
          </c:val>
        </c:ser>
        <c:ser>
          <c:idx val="1"/>
          <c:order val="1"/>
          <c:tx>
            <c:strRef>
              <c:f>Sheet1!$C$1</c:f>
              <c:strCache>
                <c:ptCount val="1"/>
                <c:pt idx="0">
                  <c:v>SEPHAR II.</c:v>
                </c:pt>
              </c:strCache>
            </c:strRef>
          </c:tx>
          <c:spPr>
            <a:solidFill>
              <a:srgbClr val="0070C0"/>
            </a:solidFill>
          </c:spPr>
          <c:invertIfNegative val="0"/>
          <c:cat>
            <c:strRef>
              <c:f>Sheet1!$A$2:$A$10</c:f>
              <c:strCache>
                <c:ptCount val="9"/>
                <c:pt idx="0">
                  <c:v>GLOBAL</c:v>
                </c:pt>
                <c:pt idx="1">
                  <c:v>NE</c:v>
                </c:pt>
                <c:pt idx="2">
                  <c:v>SE</c:v>
                </c:pt>
                <c:pt idx="3">
                  <c:v>S</c:v>
                </c:pt>
                <c:pt idx="4">
                  <c:v>SW</c:v>
                </c:pt>
                <c:pt idx="5">
                  <c:v>W</c:v>
                </c:pt>
                <c:pt idx="6">
                  <c:v>NW</c:v>
                </c:pt>
                <c:pt idx="7">
                  <c:v>C</c:v>
                </c:pt>
                <c:pt idx="8">
                  <c:v>BUC</c:v>
                </c:pt>
              </c:strCache>
            </c:strRef>
          </c:cat>
          <c:val>
            <c:numRef>
              <c:f>Sheet1!$C$2:$C$10</c:f>
              <c:numCache>
                <c:formatCode>0.0%</c:formatCode>
                <c:ptCount val="9"/>
                <c:pt idx="0">
                  <c:v>0.40400000000000008</c:v>
                </c:pt>
                <c:pt idx="1">
                  <c:v>0.40200000000000002</c:v>
                </c:pt>
                <c:pt idx="2">
                  <c:v>0.39100000000000046</c:v>
                </c:pt>
                <c:pt idx="3">
                  <c:v>0.45800000000000002</c:v>
                </c:pt>
                <c:pt idx="4">
                  <c:v>0.40500000000000008</c:v>
                </c:pt>
                <c:pt idx="5">
                  <c:v>0.36700000000000038</c:v>
                </c:pt>
                <c:pt idx="6">
                  <c:v>0.3840000000000004</c:v>
                </c:pt>
                <c:pt idx="7">
                  <c:v>0.39200000000000046</c:v>
                </c:pt>
                <c:pt idx="8">
                  <c:v>0.41000000000000031</c:v>
                </c:pt>
              </c:numCache>
            </c:numRef>
          </c:val>
        </c:ser>
        <c:ser>
          <c:idx val="2"/>
          <c:order val="2"/>
          <c:tx>
            <c:strRef>
              <c:f>Sheet1!$D$1</c:f>
              <c:strCache>
                <c:ptCount val="1"/>
                <c:pt idx="0">
                  <c:v>SEPHAR III.</c:v>
                </c:pt>
              </c:strCache>
            </c:strRef>
          </c:tx>
          <c:spPr>
            <a:solidFill>
              <a:srgbClr val="00B050"/>
            </a:solidFill>
          </c:spPr>
          <c:invertIfNegative val="0"/>
          <c:cat>
            <c:strRef>
              <c:f>Sheet1!$A$2:$A$10</c:f>
              <c:strCache>
                <c:ptCount val="9"/>
                <c:pt idx="0">
                  <c:v>GLOBAL</c:v>
                </c:pt>
                <c:pt idx="1">
                  <c:v>NE</c:v>
                </c:pt>
                <c:pt idx="2">
                  <c:v>SE</c:v>
                </c:pt>
                <c:pt idx="3">
                  <c:v>S</c:v>
                </c:pt>
                <c:pt idx="4">
                  <c:v>SW</c:v>
                </c:pt>
                <c:pt idx="5">
                  <c:v>W</c:v>
                </c:pt>
                <c:pt idx="6">
                  <c:v>NW</c:v>
                </c:pt>
                <c:pt idx="7">
                  <c:v>C</c:v>
                </c:pt>
                <c:pt idx="8">
                  <c:v>BUC</c:v>
                </c:pt>
              </c:strCache>
            </c:strRef>
          </c:cat>
          <c:val>
            <c:numRef>
              <c:f>Sheet1!$D$2:$D$10</c:f>
              <c:numCache>
                <c:formatCode>0.0%</c:formatCode>
                <c:ptCount val="9"/>
                <c:pt idx="0">
                  <c:v>0.47500000000000031</c:v>
                </c:pt>
                <c:pt idx="1">
                  <c:v>0.45300000000000001</c:v>
                </c:pt>
                <c:pt idx="2">
                  <c:v>0.46700000000000008</c:v>
                </c:pt>
                <c:pt idx="3">
                  <c:v>0.41400000000000031</c:v>
                </c:pt>
                <c:pt idx="4">
                  <c:v>0.51100000000000001</c:v>
                </c:pt>
                <c:pt idx="5">
                  <c:v>0.5</c:v>
                </c:pt>
                <c:pt idx="6">
                  <c:v>0.54300000000000004</c:v>
                </c:pt>
                <c:pt idx="7">
                  <c:v>0.46800000000000008</c:v>
                </c:pt>
                <c:pt idx="8">
                  <c:v>0.45300000000000001</c:v>
                </c:pt>
              </c:numCache>
            </c:numRef>
          </c:val>
        </c:ser>
        <c:dLbls>
          <c:showLegendKey val="0"/>
          <c:showVal val="0"/>
          <c:showCatName val="0"/>
          <c:showSerName val="0"/>
          <c:showPercent val="0"/>
          <c:showBubbleSize val="0"/>
        </c:dLbls>
        <c:gapWidth val="75"/>
        <c:shape val="box"/>
        <c:axId val="744375392"/>
        <c:axId val="744382840"/>
        <c:axId val="0"/>
      </c:bar3DChart>
      <c:catAx>
        <c:axId val="744375392"/>
        <c:scaling>
          <c:orientation val="minMax"/>
        </c:scaling>
        <c:delete val="0"/>
        <c:axPos val="b"/>
        <c:numFmt formatCode="General" sourceLinked="0"/>
        <c:majorTickMark val="none"/>
        <c:minorTickMark val="none"/>
        <c:tickLblPos val="nextTo"/>
        <c:crossAx val="744382840"/>
        <c:crosses val="autoZero"/>
        <c:auto val="1"/>
        <c:lblAlgn val="ctr"/>
        <c:lblOffset val="100"/>
        <c:noMultiLvlLbl val="0"/>
      </c:catAx>
      <c:valAx>
        <c:axId val="744382840"/>
        <c:scaling>
          <c:orientation val="minMax"/>
        </c:scaling>
        <c:delete val="0"/>
        <c:axPos val="l"/>
        <c:majorGridlines/>
        <c:numFmt formatCode="0.0%" sourceLinked="1"/>
        <c:majorTickMark val="none"/>
        <c:minorTickMark val="none"/>
        <c:tickLblPos val="nextTo"/>
        <c:spPr>
          <a:ln w="9525">
            <a:noFill/>
          </a:ln>
        </c:spPr>
        <c:crossAx val="744375392"/>
        <c:crosses val="autoZero"/>
        <c:crossBetween val="between"/>
      </c:valAx>
    </c:plotArea>
    <c:legend>
      <c:legendPos val="b"/>
      <c:layout>
        <c:manualLayout>
          <c:xMode val="edge"/>
          <c:yMode val="edge"/>
          <c:x val="0.22096553902984345"/>
          <c:y val="5.1816596821494185E-2"/>
          <c:w val="0.62288361524253977"/>
          <c:h val="7.2701212979425694E-2"/>
        </c:manualLayout>
      </c:layout>
      <c:overlay val="0"/>
    </c:legend>
    <c:plotVisOnly val="1"/>
    <c:dispBlanksAs val="gap"/>
    <c:showDLblsOverMax val="0"/>
  </c:chart>
  <c:txPr>
    <a:bodyPr/>
    <a:lstStyle/>
    <a:p>
      <a:pPr>
        <a:defRPr sz="1800"/>
      </a:pPr>
      <a:endParaRPr lang="sr-Latn-R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SEPHAR I.</c:v>
                </c:pt>
              </c:strCache>
            </c:strRef>
          </c:tx>
          <c:spPr>
            <a:solidFill>
              <a:srgbClr val="3EF0E8"/>
            </a:solidFill>
          </c:spPr>
          <c:invertIfNegative val="0"/>
          <c:dLbls>
            <c:dLbl>
              <c:idx val="0"/>
              <c:layout>
                <c:manualLayout>
                  <c:x val="2.4691358024691412E-2"/>
                  <c:y val="-7.0150816522362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AWERNESS</c:v>
                </c:pt>
              </c:strCache>
            </c:strRef>
          </c:cat>
          <c:val>
            <c:numRef>
              <c:f>Sheet1!$B$2</c:f>
              <c:numCache>
                <c:formatCode>0.0%</c:formatCode>
                <c:ptCount val="1"/>
                <c:pt idx="0">
                  <c:v>0.44260000000000005</c:v>
                </c:pt>
              </c:numCache>
            </c:numRef>
          </c:val>
        </c:ser>
        <c:ser>
          <c:idx val="1"/>
          <c:order val="1"/>
          <c:tx>
            <c:strRef>
              <c:f>Sheet1!$C$1</c:f>
              <c:strCache>
                <c:ptCount val="1"/>
                <c:pt idx="0">
                  <c:v>SEPHAR II.</c:v>
                </c:pt>
              </c:strCache>
            </c:strRef>
          </c:tx>
          <c:spPr>
            <a:solidFill>
              <a:srgbClr val="222CFA"/>
            </a:solidFill>
            <a:ln>
              <a:noFill/>
            </a:ln>
          </c:spPr>
          <c:invertIfNegative val="0"/>
          <c:dLbls>
            <c:dLbl>
              <c:idx val="0"/>
              <c:layout>
                <c:manualLayout>
                  <c:x val="4.7839506172839497E-2"/>
                  <c:y val="-8.41809798268346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AWERNESS</c:v>
                </c:pt>
              </c:strCache>
            </c:strRef>
          </c:cat>
          <c:val>
            <c:numRef>
              <c:f>Sheet1!$C$2</c:f>
              <c:numCache>
                <c:formatCode>0.0%</c:formatCode>
                <c:ptCount val="1"/>
                <c:pt idx="0">
                  <c:v>0.69550000000000001</c:v>
                </c:pt>
              </c:numCache>
            </c:numRef>
          </c:val>
        </c:ser>
        <c:ser>
          <c:idx val="2"/>
          <c:order val="2"/>
          <c:tx>
            <c:strRef>
              <c:f>Sheet1!$D$1</c:f>
              <c:strCache>
                <c:ptCount val="1"/>
                <c:pt idx="0">
                  <c:v>SEPHAR III.</c:v>
                </c:pt>
              </c:strCache>
            </c:strRef>
          </c:tx>
          <c:spPr>
            <a:solidFill>
              <a:srgbClr val="00B050"/>
            </a:solidFill>
          </c:spPr>
          <c:invertIfNegative val="0"/>
          <c:dLbls>
            <c:dLbl>
              <c:idx val="0"/>
              <c:layout>
                <c:manualLayout>
                  <c:x val="4.9382716049382887E-2"/>
                  <c:y val="-8.13749471659401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AWERNESS</c:v>
                </c:pt>
              </c:strCache>
            </c:strRef>
          </c:cat>
          <c:val>
            <c:numRef>
              <c:f>Sheet1!$D$2</c:f>
              <c:numCache>
                <c:formatCode>0.00%</c:formatCode>
                <c:ptCount val="1"/>
                <c:pt idx="0">
                  <c:v>0.84000000000000064</c:v>
                </c:pt>
              </c:numCache>
            </c:numRef>
          </c:val>
        </c:ser>
        <c:dLbls>
          <c:showLegendKey val="0"/>
          <c:showVal val="1"/>
          <c:showCatName val="0"/>
          <c:showSerName val="0"/>
          <c:showPercent val="0"/>
          <c:showBubbleSize val="0"/>
        </c:dLbls>
        <c:gapWidth val="141"/>
        <c:shape val="box"/>
        <c:axId val="744378136"/>
        <c:axId val="744386368"/>
        <c:axId val="0"/>
      </c:bar3DChart>
      <c:catAx>
        <c:axId val="744378136"/>
        <c:scaling>
          <c:orientation val="minMax"/>
        </c:scaling>
        <c:delete val="0"/>
        <c:axPos val="b"/>
        <c:numFmt formatCode="General" sourceLinked="0"/>
        <c:majorTickMark val="none"/>
        <c:minorTickMark val="none"/>
        <c:tickLblPos val="nextTo"/>
        <c:txPr>
          <a:bodyPr/>
          <a:lstStyle/>
          <a:p>
            <a:pPr>
              <a:defRPr sz="2000" b="1"/>
            </a:pPr>
            <a:endParaRPr lang="sr-Latn-RS"/>
          </a:p>
        </c:txPr>
        <c:crossAx val="744386368"/>
        <c:crosses val="autoZero"/>
        <c:auto val="1"/>
        <c:lblAlgn val="ctr"/>
        <c:lblOffset val="100"/>
        <c:noMultiLvlLbl val="0"/>
      </c:catAx>
      <c:valAx>
        <c:axId val="744386368"/>
        <c:scaling>
          <c:orientation val="minMax"/>
        </c:scaling>
        <c:delete val="1"/>
        <c:axPos val="l"/>
        <c:numFmt formatCode="0.0%" sourceLinked="1"/>
        <c:majorTickMark val="out"/>
        <c:minorTickMark val="none"/>
        <c:tickLblPos val="none"/>
        <c:crossAx val="744378136"/>
        <c:crosses val="autoZero"/>
        <c:crossBetween val="between"/>
      </c:valAx>
    </c:plotArea>
    <c:legend>
      <c:legendPos val="t"/>
      <c:overlay val="0"/>
      <c:txPr>
        <a:bodyPr/>
        <a:lstStyle/>
        <a:p>
          <a:pPr>
            <a:defRPr sz="2000" b="1"/>
          </a:pPr>
          <a:endParaRPr lang="sr-Latn-RS"/>
        </a:p>
      </c:txPr>
    </c:legend>
    <c:plotVisOnly val="1"/>
    <c:dispBlanksAs val="gap"/>
    <c:showDLblsOverMax val="0"/>
  </c:chart>
  <c:txPr>
    <a:bodyPr/>
    <a:lstStyle/>
    <a:p>
      <a:pPr>
        <a:defRPr sz="1800"/>
      </a:pPr>
      <a:endParaRPr lang="sr-Latn-R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SEPHAR I</c:v>
                </c:pt>
              </c:strCache>
            </c:strRef>
          </c:tx>
          <c:spPr>
            <a:solidFill>
              <a:srgbClr val="3EF0E8"/>
            </a:solidFill>
            <a:ln>
              <a:noFill/>
            </a:ln>
          </c:spPr>
          <c:invertIfNegative val="0"/>
          <c:dLbls>
            <c:dLbl>
              <c:idx val="0"/>
              <c:layout>
                <c:manualLayout>
                  <c:x val="-1.0802469135802571E-2"/>
                  <c:y val="-1.964222862626155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0866359269839376E-2"/>
                </c:manualLayout>
              </c:layout>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TREATED HBP</c:v>
                </c:pt>
                <c:pt idx="1">
                  <c:v>CONTROLLED BP</c:v>
                </c:pt>
              </c:strCache>
            </c:strRef>
          </c:cat>
          <c:val>
            <c:numRef>
              <c:f>Sheet1!$B$2:$B$3</c:f>
              <c:numCache>
                <c:formatCode>0.0%</c:formatCode>
                <c:ptCount val="2"/>
                <c:pt idx="0">
                  <c:v>0.38850000000000018</c:v>
                </c:pt>
                <c:pt idx="1">
                  <c:v>0.1988</c:v>
                </c:pt>
              </c:numCache>
            </c:numRef>
          </c:val>
        </c:ser>
        <c:ser>
          <c:idx val="1"/>
          <c:order val="1"/>
          <c:tx>
            <c:strRef>
              <c:f>Sheet1!$C$1</c:f>
              <c:strCache>
                <c:ptCount val="1"/>
                <c:pt idx="0">
                  <c:v>SEPHAR II.</c:v>
                </c:pt>
              </c:strCache>
            </c:strRef>
          </c:tx>
          <c:spPr>
            <a:solidFill>
              <a:srgbClr val="222CFA"/>
            </a:solidFill>
            <a:ln>
              <a:noFill/>
            </a:ln>
          </c:spPr>
          <c:invertIfNegative val="0"/>
          <c:dLbls>
            <c:dLbl>
              <c:idx val="0"/>
              <c:layout>
                <c:manualLayout>
                  <c:x val="-1.6975308641975433E-2"/>
                  <c:y val="-4.209048991341791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6658E-3"/>
                  <c:y val="-5.050858789610083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75308641975446E-2"/>
                  <c:y val="-3.08663592698393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TREATED HBP</c:v>
                </c:pt>
                <c:pt idx="1">
                  <c:v>CONTROLLED BP</c:v>
                </c:pt>
              </c:strCache>
            </c:strRef>
          </c:cat>
          <c:val>
            <c:numRef>
              <c:f>Sheet1!$C$2:$C$3</c:f>
              <c:numCache>
                <c:formatCode>0.0%</c:formatCode>
                <c:ptCount val="2"/>
                <c:pt idx="0">
                  <c:v>0.59149999999999969</c:v>
                </c:pt>
                <c:pt idx="1">
                  <c:v>0.25</c:v>
                </c:pt>
              </c:numCache>
            </c:numRef>
          </c:val>
        </c:ser>
        <c:ser>
          <c:idx val="2"/>
          <c:order val="2"/>
          <c:tx>
            <c:strRef>
              <c:f>Sheet1!$D$1</c:f>
              <c:strCache>
                <c:ptCount val="1"/>
                <c:pt idx="0">
                  <c:v>SEPHAR III</c:v>
                </c:pt>
              </c:strCache>
            </c:strRef>
          </c:tx>
          <c:spPr>
            <a:solidFill>
              <a:srgbClr val="00B050"/>
            </a:solidFill>
          </c:spPr>
          <c:invertIfNegative val="0"/>
          <c:dLbls>
            <c:dLbl>
              <c:idx val="0"/>
              <c:layout>
                <c:manualLayout>
                  <c:x val="0"/>
                  <c:y val="-3.086635926983934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864197530864265E-3"/>
                  <c:y val="-4.77025552352064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TREATED HBP</c:v>
                </c:pt>
                <c:pt idx="1">
                  <c:v>CONTROLLED BP</c:v>
                </c:pt>
              </c:strCache>
            </c:strRef>
          </c:cat>
          <c:val>
            <c:numRef>
              <c:f>Sheet1!$D$2:$D$3</c:f>
              <c:numCache>
                <c:formatCode>0.0%</c:formatCode>
                <c:ptCount val="2"/>
                <c:pt idx="0">
                  <c:v>0.80300000000000005</c:v>
                </c:pt>
                <c:pt idx="1">
                  <c:v>0.30100000000000021</c:v>
                </c:pt>
              </c:numCache>
            </c:numRef>
          </c:val>
        </c:ser>
        <c:dLbls>
          <c:showLegendKey val="0"/>
          <c:showVal val="1"/>
          <c:showCatName val="0"/>
          <c:showSerName val="0"/>
          <c:showPercent val="0"/>
          <c:showBubbleSize val="0"/>
        </c:dLbls>
        <c:gapWidth val="150"/>
        <c:shape val="box"/>
        <c:axId val="744387152"/>
        <c:axId val="744384016"/>
        <c:axId val="0"/>
      </c:bar3DChart>
      <c:catAx>
        <c:axId val="744387152"/>
        <c:scaling>
          <c:orientation val="minMax"/>
        </c:scaling>
        <c:delete val="0"/>
        <c:axPos val="b"/>
        <c:numFmt formatCode="General" sourceLinked="0"/>
        <c:majorTickMark val="none"/>
        <c:minorTickMark val="none"/>
        <c:tickLblPos val="nextTo"/>
        <c:txPr>
          <a:bodyPr/>
          <a:lstStyle/>
          <a:p>
            <a:pPr>
              <a:defRPr sz="2000" b="1"/>
            </a:pPr>
            <a:endParaRPr lang="sr-Latn-RS"/>
          </a:p>
        </c:txPr>
        <c:crossAx val="744384016"/>
        <c:crosses val="autoZero"/>
        <c:auto val="1"/>
        <c:lblAlgn val="ctr"/>
        <c:lblOffset val="100"/>
        <c:noMultiLvlLbl val="0"/>
      </c:catAx>
      <c:valAx>
        <c:axId val="744384016"/>
        <c:scaling>
          <c:orientation val="minMax"/>
        </c:scaling>
        <c:delete val="1"/>
        <c:axPos val="l"/>
        <c:numFmt formatCode="0.0%" sourceLinked="1"/>
        <c:majorTickMark val="out"/>
        <c:minorTickMark val="none"/>
        <c:tickLblPos val="none"/>
        <c:crossAx val="744387152"/>
        <c:crosses val="autoZero"/>
        <c:crossBetween val="between"/>
      </c:valAx>
    </c:plotArea>
    <c:legend>
      <c:legendPos val="t"/>
      <c:overlay val="0"/>
      <c:txPr>
        <a:bodyPr/>
        <a:lstStyle/>
        <a:p>
          <a:pPr>
            <a:defRPr sz="2400" b="1"/>
          </a:pPr>
          <a:endParaRPr lang="sr-Latn-RS"/>
        </a:p>
      </c:txPr>
    </c:legend>
    <c:plotVisOnly val="1"/>
    <c:dispBlanksAs val="gap"/>
    <c:showDLblsOverMax val="0"/>
  </c:chart>
  <c:txPr>
    <a:bodyPr/>
    <a:lstStyle/>
    <a:p>
      <a:pPr>
        <a:defRPr sz="1800"/>
      </a:pPr>
      <a:endParaRPr lang="sr-Latn-R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84CB6-EAC7-49C7-978F-B1319A6E7EE2}" type="doc">
      <dgm:prSet loTypeId="urn:microsoft.com/office/officeart/2005/8/layout/hProcess9" loCatId="process" qsTypeId="urn:microsoft.com/office/officeart/2005/8/quickstyle/simple1" qsCatId="simple" csTypeId="urn:microsoft.com/office/officeart/2005/8/colors/accent1_2" csCatId="accent1" phldr="1"/>
      <dgm:spPr/>
    </dgm:pt>
    <dgm:pt modelId="{01BAB7CE-A25C-42CE-99CE-A0EA9FC9001A}">
      <dgm:prSet phldrT="[Text]"/>
      <dgm:spPr/>
      <dgm:t>
        <a:bodyPr/>
        <a:lstStyle/>
        <a:p>
          <a:r>
            <a:rPr lang="en-US" b="1" dirty="0" smtClean="0"/>
            <a:t>SEPHAR I</a:t>
          </a:r>
        </a:p>
        <a:p>
          <a:r>
            <a:rPr lang="en-US" b="1" dirty="0" smtClean="0"/>
            <a:t>2005</a:t>
          </a:r>
          <a:endParaRPr lang="en-US" b="1" dirty="0"/>
        </a:p>
      </dgm:t>
    </dgm:pt>
    <dgm:pt modelId="{5CF336B5-10F5-4D60-A2F4-DA719537F840}" type="parTrans" cxnId="{1D31CD0B-E8F1-45A9-8E5F-164E5D4E0FA6}">
      <dgm:prSet/>
      <dgm:spPr/>
      <dgm:t>
        <a:bodyPr/>
        <a:lstStyle/>
        <a:p>
          <a:endParaRPr lang="en-US"/>
        </a:p>
      </dgm:t>
    </dgm:pt>
    <dgm:pt modelId="{4A26DFAD-9DF4-4399-B498-172143091CDB}" type="sibTrans" cxnId="{1D31CD0B-E8F1-45A9-8E5F-164E5D4E0FA6}">
      <dgm:prSet/>
      <dgm:spPr/>
      <dgm:t>
        <a:bodyPr/>
        <a:lstStyle/>
        <a:p>
          <a:endParaRPr lang="en-US"/>
        </a:p>
      </dgm:t>
    </dgm:pt>
    <dgm:pt modelId="{A62F6738-29D7-4A5A-AC78-6C7B8C8E3026}" type="pres">
      <dgm:prSet presAssocID="{CF184CB6-EAC7-49C7-978F-B1319A6E7EE2}" presName="CompostProcess" presStyleCnt="0">
        <dgm:presLayoutVars>
          <dgm:dir/>
          <dgm:resizeHandles val="exact"/>
        </dgm:presLayoutVars>
      </dgm:prSet>
      <dgm:spPr/>
    </dgm:pt>
    <dgm:pt modelId="{71BAFBFE-980C-4E53-AAF7-68D2AE7F71E8}" type="pres">
      <dgm:prSet presAssocID="{CF184CB6-EAC7-49C7-978F-B1319A6E7EE2}" presName="arrow" presStyleLbl="bgShp" presStyleIdx="0" presStyleCnt="1"/>
      <dgm:spPr/>
      <dgm:t>
        <a:bodyPr/>
        <a:lstStyle/>
        <a:p>
          <a:endParaRPr lang="en-US"/>
        </a:p>
      </dgm:t>
    </dgm:pt>
    <dgm:pt modelId="{38BA0157-F71D-4E50-B610-1DAF70D646D5}" type="pres">
      <dgm:prSet presAssocID="{CF184CB6-EAC7-49C7-978F-B1319A6E7EE2}" presName="linearProcess" presStyleCnt="0"/>
      <dgm:spPr/>
    </dgm:pt>
    <dgm:pt modelId="{59FAD980-9169-4EF0-8998-C7BDE446E4DA}" type="pres">
      <dgm:prSet presAssocID="{01BAB7CE-A25C-42CE-99CE-A0EA9FC9001A}" presName="textNode" presStyleLbl="node1" presStyleIdx="0" presStyleCnt="1" custLinFactNeighborX="-25243" custLinFactNeighborY="0">
        <dgm:presLayoutVars>
          <dgm:bulletEnabled val="1"/>
        </dgm:presLayoutVars>
      </dgm:prSet>
      <dgm:spPr/>
      <dgm:t>
        <a:bodyPr/>
        <a:lstStyle/>
        <a:p>
          <a:endParaRPr lang="en-US"/>
        </a:p>
      </dgm:t>
    </dgm:pt>
  </dgm:ptLst>
  <dgm:cxnLst>
    <dgm:cxn modelId="{EC9D9D3A-A91A-4E71-BB27-1DBC2C0A7CF5}" type="presOf" srcId="{CF184CB6-EAC7-49C7-978F-B1319A6E7EE2}" destId="{A62F6738-29D7-4A5A-AC78-6C7B8C8E3026}" srcOrd="0" destOrd="0" presId="urn:microsoft.com/office/officeart/2005/8/layout/hProcess9"/>
    <dgm:cxn modelId="{1D31CD0B-E8F1-45A9-8E5F-164E5D4E0FA6}" srcId="{CF184CB6-EAC7-49C7-978F-B1319A6E7EE2}" destId="{01BAB7CE-A25C-42CE-99CE-A0EA9FC9001A}" srcOrd="0" destOrd="0" parTransId="{5CF336B5-10F5-4D60-A2F4-DA719537F840}" sibTransId="{4A26DFAD-9DF4-4399-B498-172143091CDB}"/>
    <dgm:cxn modelId="{0ADD6447-6D7F-4790-BDA0-0044AD0CDE11}" type="presOf" srcId="{01BAB7CE-A25C-42CE-99CE-A0EA9FC9001A}" destId="{59FAD980-9169-4EF0-8998-C7BDE446E4DA}" srcOrd="0" destOrd="0" presId="urn:microsoft.com/office/officeart/2005/8/layout/hProcess9"/>
    <dgm:cxn modelId="{7F050387-6F40-480C-8594-41E9B0808528}" type="presParOf" srcId="{A62F6738-29D7-4A5A-AC78-6C7B8C8E3026}" destId="{71BAFBFE-980C-4E53-AAF7-68D2AE7F71E8}" srcOrd="0" destOrd="0" presId="urn:microsoft.com/office/officeart/2005/8/layout/hProcess9"/>
    <dgm:cxn modelId="{1BF0846B-1940-435F-976E-F67AED8405F1}" type="presParOf" srcId="{A62F6738-29D7-4A5A-AC78-6C7B8C8E3026}" destId="{38BA0157-F71D-4E50-B610-1DAF70D646D5}" srcOrd="1" destOrd="0" presId="urn:microsoft.com/office/officeart/2005/8/layout/hProcess9"/>
    <dgm:cxn modelId="{ED5A254C-D614-44E4-B98C-CE4D59D580A0}" type="presParOf" srcId="{38BA0157-F71D-4E50-B610-1DAF70D646D5}" destId="{59FAD980-9169-4EF0-8998-C7BDE446E4D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84CB6-EAC7-49C7-978F-B1319A6E7EE2}" type="doc">
      <dgm:prSet loTypeId="urn:microsoft.com/office/officeart/2005/8/layout/hProcess9" loCatId="process" qsTypeId="urn:microsoft.com/office/officeart/2005/8/quickstyle/simple1" qsCatId="simple" csTypeId="urn:microsoft.com/office/officeart/2005/8/colors/accent1_2" csCatId="accent1" phldr="1"/>
      <dgm:spPr/>
    </dgm:pt>
    <dgm:pt modelId="{01BAB7CE-A25C-42CE-99CE-A0EA9FC9001A}">
      <dgm:prSet phldrT="[Text]"/>
      <dgm:spPr/>
      <dgm:t>
        <a:bodyPr/>
        <a:lstStyle/>
        <a:p>
          <a:r>
            <a:rPr lang="en-US" b="1" dirty="0" smtClean="0">
              <a:solidFill>
                <a:srgbClr val="FFFF00"/>
              </a:solidFill>
            </a:rPr>
            <a:t>SEPHAR III</a:t>
          </a:r>
        </a:p>
        <a:p>
          <a:r>
            <a:rPr lang="en-US" b="1" dirty="0" smtClean="0">
              <a:solidFill>
                <a:srgbClr val="FFFF00"/>
              </a:solidFill>
            </a:rPr>
            <a:t>2016?</a:t>
          </a:r>
          <a:endParaRPr lang="en-US" b="1" dirty="0">
            <a:solidFill>
              <a:srgbClr val="FFFF00"/>
            </a:solidFill>
          </a:endParaRPr>
        </a:p>
      </dgm:t>
    </dgm:pt>
    <dgm:pt modelId="{5CF336B5-10F5-4D60-A2F4-DA719537F840}" type="parTrans" cxnId="{1D31CD0B-E8F1-45A9-8E5F-164E5D4E0FA6}">
      <dgm:prSet/>
      <dgm:spPr/>
      <dgm:t>
        <a:bodyPr/>
        <a:lstStyle/>
        <a:p>
          <a:endParaRPr lang="en-US"/>
        </a:p>
      </dgm:t>
    </dgm:pt>
    <dgm:pt modelId="{4A26DFAD-9DF4-4399-B498-172143091CDB}" type="sibTrans" cxnId="{1D31CD0B-E8F1-45A9-8E5F-164E5D4E0FA6}">
      <dgm:prSet/>
      <dgm:spPr/>
      <dgm:t>
        <a:bodyPr/>
        <a:lstStyle/>
        <a:p>
          <a:endParaRPr lang="en-US"/>
        </a:p>
      </dgm:t>
    </dgm:pt>
    <dgm:pt modelId="{A62F6738-29D7-4A5A-AC78-6C7B8C8E3026}" type="pres">
      <dgm:prSet presAssocID="{CF184CB6-EAC7-49C7-978F-B1319A6E7EE2}" presName="CompostProcess" presStyleCnt="0">
        <dgm:presLayoutVars>
          <dgm:dir/>
          <dgm:resizeHandles val="exact"/>
        </dgm:presLayoutVars>
      </dgm:prSet>
      <dgm:spPr/>
    </dgm:pt>
    <dgm:pt modelId="{71BAFBFE-980C-4E53-AAF7-68D2AE7F71E8}" type="pres">
      <dgm:prSet presAssocID="{CF184CB6-EAC7-49C7-978F-B1319A6E7EE2}" presName="arrow" presStyleLbl="bgShp" presStyleIdx="0" presStyleCnt="1"/>
      <dgm:spPr/>
    </dgm:pt>
    <dgm:pt modelId="{38BA0157-F71D-4E50-B610-1DAF70D646D5}" type="pres">
      <dgm:prSet presAssocID="{CF184CB6-EAC7-49C7-978F-B1319A6E7EE2}" presName="linearProcess" presStyleCnt="0"/>
      <dgm:spPr/>
    </dgm:pt>
    <dgm:pt modelId="{59FAD980-9169-4EF0-8998-C7BDE446E4DA}" type="pres">
      <dgm:prSet presAssocID="{01BAB7CE-A25C-42CE-99CE-A0EA9FC9001A}" presName="textNode" presStyleLbl="node1" presStyleIdx="0" presStyleCnt="1" custLinFactNeighborX="-14646" custLinFactNeighborY="-415">
        <dgm:presLayoutVars>
          <dgm:bulletEnabled val="1"/>
        </dgm:presLayoutVars>
      </dgm:prSet>
      <dgm:spPr/>
      <dgm:t>
        <a:bodyPr/>
        <a:lstStyle/>
        <a:p>
          <a:endParaRPr lang="en-US"/>
        </a:p>
      </dgm:t>
    </dgm:pt>
  </dgm:ptLst>
  <dgm:cxnLst>
    <dgm:cxn modelId="{7983C8AB-3FA1-417D-982D-8DF2AF08171E}" type="presOf" srcId="{01BAB7CE-A25C-42CE-99CE-A0EA9FC9001A}" destId="{59FAD980-9169-4EF0-8998-C7BDE446E4DA}" srcOrd="0" destOrd="0" presId="urn:microsoft.com/office/officeart/2005/8/layout/hProcess9"/>
    <dgm:cxn modelId="{2F0CB60A-C363-4678-8572-BE6693A45F04}" type="presOf" srcId="{CF184CB6-EAC7-49C7-978F-B1319A6E7EE2}" destId="{A62F6738-29D7-4A5A-AC78-6C7B8C8E3026}" srcOrd="0" destOrd="0" presId="urn:microsoft.com/office/officeart/2005/8/layout/hProcess9"/>
    <dgm:cxn modelId="{1D31CD0B-E8F1-45A9-8E5F-164E5D4E0FA6}" srcId="{CF184CB6-EAC7-49C7-978F-B1319A6E7EE2}" destId="{01BAB7CE-A25C-42CE-99CE-A0EA9FC9001A}" srcOrd="0" destOrd="0" parTransId="{5CF336B5-10F5-4D60-A2F4-DA719537F840}" sibTransId="{4A26DFAD-9DF4-4399-B498-172143091CDB}"/>
    <dgm:cxn modelId="{80549A6C-C16C-4B55-8755-D56A06398986}" type="presParOf" srcId="{A62F6738-29D7-4A5A-AC78-6C7B8C8E3026}" destId="{71BAFBFE-980C-4E53-AAF7-68D2AE7F71E8}" srcOrd="0" destOrd="0" presId="urn:microsoft.com/office/officeart/2005/8/layout/hProcess9"/>
    <dgm:cxn modelId="{A93B075E-4DAC-4C0E-95E1-F23A9459650E}" type="presParOf" srcId="{A62F6738-29D7-4A5A-AC78-6C7B8C8E3026}" destId="{38BA0157-F71D-4E50-B610-1DAF70D646D5}" srcOrd="1" destOrd="0" presId="urn:microsoft.com/office/officeart/2005/8/layout/hProcess9"/>
    <dgm:cxn modelId="{FEA5C00D-7D8D-4AF7-81BC-CF2802F45AFC}" type="presParOf" srcId="{38BA0157-F71D-4E50-B610-1DAF70D646D5}" destId="{59FAD980-9169-4EF0-8998-C7BDE446E4DA}"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15ED9-138F-4EBC-B991-EA49791234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0CCFE1-6F9B-492D-8052-71A4BAA870A5}">
      <dgm:prSet phldrT="[Text]" custT="1"/>
      <dgm:spPr>
        <a:solidFill>
          <a:srgbClr val="0070C0"/>
        </a:solidFill>
      </dgm:spPr>
      <dgm:t>
        <a:bodyPr/>
        <a:lstStyle/>
        <a:p>
          <a:r>
            <a:rPr lang="en-US" sz="3200" b="1" dirty="0" smtClean="0">
              <a:solidFill>
                <a:srgbClr val="FFFF00"/>
              </a:solidFill>
            </a:rPr>
            <a:t>Complete target organ damage evaluation</a:t>
          </a:r>
          <a:endParaRPr lang="en-US" sz="3200" b="1" dirty="0">
            <a:solidFill>
              <a:srgbClr val="FFFF00"/>
            </a:solidFill>
          </a:endParaRPr>
        </a:p>
      </dgm:t>
    </dgm:pt>
    <dgm:pt modelId="{D8C1F3B5-C828-48C7-94D6-BA6EB9047473}" type="parTrans" cxnId="{8774551E-19D4-422A-B0FB-7A2F4310218F}">
      <dgm:prSet/>
      <dgm:spPr/>
      <dgm:t>
        <a:bodyPr/>
        <a:lstStyle/>
        <a:p>
          <a:endParaRPr lang="en-US"/>
        </a:p>
      </dgm:t>
    </dgm:pt>
    <dgm:pt modelId="{025A3953-EA84-40BA-8D5E-8498C6165FDF}" type="sibTrans" cxnId="{8774551E-19D4-422A-B0FB-7A2F4310218F}">
      <dgm:prSet/>
      <dgm:spPr/>
      <dgm:t>
        <a:bodyPr/>
        <a:lstStyle/>
        <a:p>
          <a:endParaRPr lang="en-US"/>
        </a:p>
      </dgm:t>
    </dgm:pt>
    <dgm:pt modelId="{8FEC186E-C8B4-454B-B73D-D9BF96E00014}">
      <dgm:prSet custT="1"/>
      <dgm:spPr>
        <a:solidFill>
          <a:schemeClr val="bg1">
            <a:lumMod val="95000"/>
            <a:alpha val="90000"/>
          </a:schemeClr>
        </a:solidFill>
      </dgm:spPr>
      <dgm:t>
        <a:bodyPr/>
        <a:lstStyle/>
        <a:p>
          <a:r>
            <a:rPr lang="en-US" sz="3200" b="1" dirty="0" smtClean="0"/>
            <a:t>Carotid IMT/plaques</a:t>
          </a:r>
        </a:p>
      </dgm:t>
    </dgm:pt>
    <dgm:pt modelId="{79F0EF32-FF72-4DD5-8E5F-E1AF1E919742}" type="parTrans" cxnId="{83FF5860-4161-42D1-99F8-6D981A802A6B}">
      <dgm:prSet/>
      <dgm:spPr/>
      <dgm:t>
        <a:bodyPr/>
        <a:lstStyle/>
        <a:p>
          <a:endParaRPr lang="en-US"/>
        </a:p>
      </dgm:t>
    </dgm:pt>
    <dgm:pt modelId="{389D4042-486F-4A37-ABBF-9143DF613C3C}" type="sibTrans" cxnId="{83FF5860-4161-42D1-99F8-6D981A802A6B}">
      <dgm:prSet/>
      <dgm:spPr/>
      <dgm:t>
        <a:bodyPr/>
        <a:lstStyle/>
        <a:p>
          <a:endParaRPr lang="en-US"/>
        </a:p>
      </dgm:t>
    </dgm:pt>
    <dgm:pt modelId="{F895561F-827D-4EF5-AADA-C9F409FB5D57}">
      <dgm:prSet custT="1"/>
      <dgm:spPr>
        <a:solidFill>
          <a:schemeClr val="bg1">
            <a:lumMod val="95000"/>
            <a:alpha val="90000"/>
          </a:schemeClr>
        </a:solidFill>
      </dgm:spPr>
      <dgm:t>
        <a:bodyPr/>
        <a:lstStyle/>
        <a:p>
          <a:r>
            <a:rPr lang="en-US" sz="3200" b="1" dirty="0" smtClean="0"/>
            <a:t>ABI</a:t>
          </a:r>
        </a:p>
      </dgm:t>
    </dgm:pt>
    <dgm:pt modelId="{D91C9DF7-7B9F-4830-A634-A2834747ABEA}" type="parTrans" cxnId="{CBE89A46-A188-4369-BFBB-CF6CBB9FADF9}">
      <dgm:prSet/>
      <dgm:spPr/>
      <dgm:t>
        <a:bodyPr/>
        <a:lstStyle/>
        <a:p>
          <a:endParaRPr lang="en-US"/>
        </a:p>
      </dgm:t>
    </dgm:pt>
    <dgm:pt modelId="{5E69E2AA-65E5-4B19-BF9C-6FE940046E5D}" type="sibTrans" cxnId="{CBE89A46-A188-4369-BFBB-CF6CBB9FADF9}">
      <dgm:prSet/>
      <dgm:spPr/>
      <dgm:t>
        <a:bodyPr/>
        <a:lstStyle/>
        <a:p>
          <a:endParaRPr lang="en-US"/>
        </a:p>
      </dgm:t>
    </dgm:pt>
    <dgm:pt modelId="{E14FD728-A920-47D3-90BA-D7CE89C2A592}">
      <dgm:prSet phldrT="[Text]" custT="1"/>
      <dgm:spPr>
        <a:solidFill>
          <a:schemeClr val="bg1">
            <a:lumMod val="95000"/>
            <a:alpha val="90000"/>
          </a:schemeClr>
        </a:solidFill>
      </dgm:spPr>
      <dgm:t>
        <a:bodyPr/>
        <a:lstStyle/>
        <a:p>
          <a:r>
            <a:rPr lang="en-US" sz="3200" dirty="0" smtClean="0"/>
            <a:t>12 lead ECG</a:t>
          </a:r>
          <a:endParaRPr lang="en-US" sz="3200" dirty="0"/>
        </a:p>
      </dgm:t>
    </dgm:pt>
    <dgm:pt modelId="{9783CCE1-2BA9-4614-8265-92124A132A36}" type="parTrans" cxnId="{6E414B02-3A5D-4EFD-A2E8-80360766FA18}">
      <dgm:prSet/>
      <dgm:spPr/>
      <dgm:t>
        <a:bodyPr/>
        <a:lstStyle/>
        <a:p>
          <a:endParaRPr lang="en-US"/>
        </a:p>
      </dgm:t>
    </dgm:pt>
    <dgm:pt modelId="{DA6EA409-5510-4DE8-AF30-42F2F85EA02F}" type="sibTrans" cxnId="{6E414B02-3A5D-4EFD-A2E8-80360766FA18}">
      <dgm:prSet/>
      <dgm:spPr/>
      <dgm:t>
        <a:bodyPr/>
        <a:lstStyle/>
        <a:p>
          <a:endParaRPr lang="en-US"/>
        </a:p>
      </dgm:t>
    </dgm:pt>
    <dgm:pt modelId="{0ACC6283-ECFE-413E-84B6-EBDA3BFC21B9}">
      <dgm:prSet phldrT="[Text]" custT="1"/>
      <dgm:spPr>
        <a:solidFill>
          <a:schemeClr val="bg1">
            <a:lumMod val="95000"/>
            <a:alpha val="90000"/>
          </a:schemeClr>
        </a:solidFill>
      </dgm:spPr>
      <dgm:t>
        <a:bodyPr/>
        <a:lstStyle/>
        <a:p>
          <a:r>
            <a:rPr lang="en-US" sz="3200" dirty="0" smtClean="0"/>
            <a:t>Arterial stiffness (PWVao) </a:t>
          </a:r>
          <a:endParaRPr lang="en-US" sz="3200" dirty="0"/>
        </a:p>
      </dgm:t>
    </dgm:pt>
    <dgm:pt modelId="{7EF5297B-35F6-4CCA-9260-E76D29613CDA}" type="parTrans" cxnId="{0764CADF-690C-4256-888A-8524CF106E8D}">
      <dgm:prSet/>
      <dgm:spPr/>
      <dgm:t>
        <a:bodyPr/>
        <a:lstStyle/>
        <a:p>
          <a:endParaRPr lang="en-US"/>
        </a:p>
      </dgm:t>
    </dgm:pt>
    <dgm:pt modelId="{7EEC69ED-1A90-44CB-B5B2-8B5EA509987A}" type="sibTrans" cxnId="{0764CADF-690C-4256-888A-8524CF106E8D}">
      <dgm:prSet/>
      <dgm:spPr/>
      <dgm:t>
        <a:bodyPr/>
        <a:lstStyle/>
        <a:p>
          <a:endParaRPr lang="en-US"/>
        </a:p>
      </dgm:t>
    </dgm:pt>
    <dgm:pt modelId="{A581BBAA-737A-4BFA-A137-5D4EC0F1A9E3}">
      <dgm:prSet phldrT="[Text]" custT="1"/>
      <dgm:spPr>
        <a:solidFill>
          <a:schemeClr val="bg1">
            <a:lumMod val="95000"/>
            <a:alpha val="90000"/>
          </a:schemeClr>
        </a:solidFill>
      </dgm:spPr>
      <dgm:t>
        <a:bodyPr/>
        <a:lstStyle/>
        <a:p>
          <a:r>
            <a:rPr lang="en-US" sz="3200" b="1" dirty="0" smtClean="0"/>
            <a:t>Echocardiography</a:t>
          </a:r>
          <a:endParaRPr lang="en-US" sz="3200" b="1" dirty="0"/>
        </a:p>
      </dgm:t>
    </dgm:pt>
    <dgm:pt modelId="{92CB8236-B4AE-4A67-ACC8-1ADB7FA67E10}" type="parTrans" cxnId="{5401D88B-6592-4D99-8024-5633C7472A00}">
      <dgm:prSet/>
      <dgm:spPr/>
      <dgm:t>
        <a:bodyPr/>
        <a:lstStyle/>
        <a:p>
          <a:endParaRPr lang="en-US"/>
        </a:p>
      </dgm:t>
    </dgm:pt>
    <dgm:pt modelId="{F5BFB081-0D6B-4EC4-B133-C843AB131E27}" type="sibTrans" cxnId="{5401D88B-6592-4D99-8024-5633C7472A00}">
      <dgm:prSet/>
      <dgm:spPr/>
      <dgm:t>
        <a:bodyPr/>
        <a:lstStyle/>
        <a:p>
          <a:endParaRPr lang="en-US"/>
        </a:p>
      </dgm:t>
    </dgm:pt>
    <dgm:pt modelId="{EDFE25B7-05BA-43FF-B9F9-8CFB9B4B17A3}">
      <dgm:prSet custT="1"/>
      <dgm:spPr>
        <a:solidFill>
          <a:schemeClr val="bg1">
            <a:lumMod val="95000"/>
            <a:alpha val="90000"/>
          </a:schemeClr>
        </a:solidFill>
      </dgm:spPr>
      <dgm:t>
        <a:bodyPr/>
        <a:lstStyle/>
        <a:p>
          <a:r>
            <a:rPr lang="en-US" sz="3200" b="0" dirty="0" smtClean="0"/>
            <a:t>Albuminuria (UACR ratio)</a:t>
          </a:r>
        </a:p>
      </dgm:t>
    </dgm:pt>
    <dgm:pt modelId="{E5248D65-7476-4C17-9F55-FE068AEE04A0}" type="parTrans" cxnId="{4E8CA751-15BD-4CCD-9C3C-8440514227BA}">
      <dgm:prSet/>
      <dgm:spPr/>
      <dgm:t>
        <a:bodyPr/>
        <a:lstStyle/>
        <a:p>
          <a:endParaRPr lang="en-US"/>
        </a:p>
      </dgm:t>
    </dgm:pt>
    <dgm:pt modelId="{7B3C5F2C-827B-4321-A86C-9511BB4D2273}" type="sibTrans" cxnId="{4E8CA751-15BD-4CCD-9C3C-8440514227BA}">
      <dgm:prSet/>
      <dgm:spPr/>
      <dgm:t>
        <a:bodyPr/>
        <a:lstStyle/>
        <a:p>
          <a:endParaRPr lang="en-US"/>
        </a:p>
      </dgm:t>
    </dgm:pt>
    <dgm:pt modelId="{D3F64ED5-3330-42BC-85E1-30BD6F2850F7}" type="pres">
      <dgm:prSet presAssocID="{9A315ED9-138F-4EBC-B991-EA49791234CE}" presName="Name0" presStyleCnt="0">
        <dgm:presLayoutVars>
          <dgm:dir/>
          <dgm:animLvl val="lvl"/>
          <dgm:resizeHandles val="exact"/>
        </dgm:presLayoutVars>
      </dgm:prSet>
      <dgm:spPr/>
      <dgm:t>
        <a:bodyPr/>
        <a:lstStyle/>
        <a:p>
          <a:endParaRPr lang="en-US"/>
        </a:p>
      </dgm:t>
    </dgm:pt>
    <dgm:pt modelId="{B0E0EA65-243D-489A-AC9A-ECE7A026F9C9}" type="pres">
      <dgm:prSet presAssocID="{2B0CCFE1-6F9B-492D-8052-71A4BAA870A5}" presName="linNode" presStyleCnt="0"/>
      <dgm:spPr/>
    </dgm:pt>
    <dgm:pt modelId="{F9911190-314C-4CFB-AB45-A430FBA31DFA}" type="pres">
      <dgm:prSet presAssocID="{2B0CCFE1-6F9B-492D-8052-71A4BAA870A5}" presName="parentText" presStyleLbl="node1" presStyleIdx="0" presStyleCnt="1" custScaleX="138191" custScaleY="65527" custLinFactNeighborX="1850" custLinFactNeighborY="1842">
        <dgm:presLayoutVars>
          <dgm:chMax val="1"/>
          <dgm:bulletEnabled val="1"/>
        </dgm:presLayoutVars>
      </dgm:prSet>
      <dgm:spPr/>
      <dgm:t>
        <a:bodyPr/>
        <a:lstStyle/>
        <a:p>
          <a:endParaRPr lang="en-US"/>
        </a:p>
      </dgm:t>
    </dgm:pt>
    <dgm:pt modelId="{0DC7E975-E8C2-44E5-8944-892C615D49A2}" type="pres">
      <dgm:prSet presAssocID="{2B0CCFE1-6F9B-492D-8052-71A4BAA870A5}" presName="descendantText" presStyleLbl="alignAccFollowNode1" presStyleIdx="0" presStyleCnt="1" custScaleX="175339" custScaleY="86384" custLinFactNeighborX="-1547" custLinFactNeighborY="2419">
        <dgm:presLayoutVars>
          <dgm:bulletEnabled val="1"/>
        </dgm:presLayoutVars>
      </dgm:prSet>
      <dgm:spPr/>
      <dgm:t>
        <a:bodyPr/>
        <a:lstStyle/>
        <a:p>
          <a:endParaRPr lang="en-US"/>
        </a:p>
      </dgm:t>
    </dgm:pt>
  </dgm:ptLst>
  <dgm:cxnLst>
    <dgm:cxn modelId="{6E414B02-3A5D-4EFD-A2E8-80360766FA18}" srcId="{2B0CCFE1-6F9B-492D-8052-71A4BAA870A5}" destId="{E14FD728-A920-47D3-90BA-D7CE89C2A592}" srcOrd="0" destOrd="0" parTransId="{9783CCE1-2BA9-4614-8265-92124A132A36}" sibTransId="{DA6EA409-5510-4DE8-AF30-42F2F85EA02F}"/>
    <dgm:cxn modelId="{4FB2A30C-CEBB-4C47-A42C-982E568BB00A}" type="presOf" srcId="{A581BBAA-737A-4BFA-A137-5D4EC0F1A9E3}" destId="{0DC7E975-E8C2-44E5-8944-892C615D49A2}" srcOrd="0" destOrd="1" presId="urn:microsoft.com/office/officeart/2005/8/layout/vList5"/>
    <dgm:cxn modelId="{83FF5860-4161-42D1-99F8-6D981A802A6B}" srcId="{2B0CCFE1-6F9B-492D-8052-71A4BAA870A5}" destId="{8FEC186E-C8B4-454B-B73D-D9BF96E00014}" srcOrd="3" destOrd="0" parTransId="{79F0EF32-FF72-4DD5-8E5F-E1AF1E919742}" sibTransId="{389D4042-486F-4A37-ABBF-9143DF613C3C}"/>
    <dgm:cxn modelId="{5401D88B-6592-4D99-8024-5633C7472A00}" srcId="{2B0CCFE1-6F9B-492D-8052-71A4BAA870A5}" destId="{A581BBAA-737A-4BFA-A137-5D4EC0F1A9E3}" srcOrd="1" destOrd="0" parTransId="{92CB8236-B4AE-4A67-ACC8-1ADB7FA67E10}" sibTransId="{F5BFB081-0D6B-4EC4-B133-C843AB131E27}"/>
    <dgm:cxn modelId="{708C4CC0-E746-4E75-96E4-B33BBCF5CE25}" type="presOf" srcId="{8FEC186E-C8B4-454B-B73D-D9BF96E00014}" destId="{0DC7E975-E8C2-44E5-8944-892C615D49A2}" srcOrd="0" destOrd="3" presId="urn:microsoft.com/office/officeart/2005/8/layout/vList5"/>
    <dgm:cxn modelId="{4E8CA751-15BD-4CCD-9C3C-8440514227BA}" srcId="{2B0CCFE1-6F9B-492D-8052-71A4BAA870A5}" destId="{EDFE25B7-05BA-43FF-B9F9-8CFB9B4B17A3}" srcOrd="5" destOrd="0" parTransId="{E5248D65-7476-4C17-9F55-FE068AEE04A0}" sibTransId="{7B3C5F2C-827B-4321-A86C-9511BB4D2273}"/>
    <dgm:cxn modelId="{20DDF7BC-3C2D-4FD9-ABE0-B94D8EEBAFF8}" type="presOf" srcId="{EDFE25B7-05BA-43FF-B9F9-8CFB9B4B17A3}" destId="{0DC7E975-E8C2-44E5-8944-892C615D49A2}" srcOrd="0" destOrd="5" presId="urn:microsoft.com/office/officeart/2005/8/layout/vList5"/>
    <dgm:cxn modelId="{8774551E-19D4-422A-B0FB-7A2F4310218F}" srcId="{9A315ED9-138F-4EBC-B991-EA49791234CE}" destId="{2B0CCFE1-6F9B-492D-8052-71A4BAA870A5}" srcOrd="0" destOrd="0" parTransId="{D8C1F3B5-C828-48C7-94D6-BA6EB9047473}" sibTransId="{025A3953-EA84-40BA-8D5E-8498C6165FDF}"/>
    <dgm:cxn modelId="{4CCB9BE3-6409-4EDB-82A2-4F0A38F8DD2D}" type="presOf" srcId="{0ACC6283-ECFE-413E-84B6-EBDA3BFC21B9}" destId="{0DC7E975-E8C2-44E5-8944-892C615D49A2}" srcOrd="0" destOrd="2" presId="urn:microsoft.com/office/officeart/2005/8/layout/vList5"/>
    <dgm:cxn modelId="{5358D67F-1555-4719-B95E-FD9214B2BC46}" type="presOf" srcId="{E14FD728-A920-47D3-90BA-D7CE89C2A592}" destId="{0DC7E975-E8C2-44E5-8944-892C615D49A2}" srcOrd="0" destOrd="0" presId="urn:microsoft.com/office/officeart/2005/8/layout/vList5"/>
    <dgm:cxn modelId="{930B3020-505C-4778-9485-C46049C842FC}" type="presOf" srcId="{F895561F-827D-4EF5-AADA-C9F409FB5D57}" destId="{0DC7E975-E8C2-44E5-8944-892C615D49A2}" srcOrd="0" destOrd="4" presId="urn:microsoft.com/office/officeart/2005/8/layout/vList5"/>
    <dgm:cxn modelId="{D12A541A-C4B5-442A-B09F-7DF83B80E9BC}" type="presOf" srcId="{2B0CCFE1-6F9B-492D-8052-71A4BAA870A5}" destId="{F9911190-314C-4CFB-AB45-A430FBA31DFA}" srcOrd="0" destOrd="0" presId="urn:microsoft.com/office/officeart/2005/8/layout/vList5"/>
    <dgm:cxn modelId="{A5FCD04D-C8CD-42C5-A087-CE957AFB3F23}" type="presOf" srcId="{9A315ED9-138F-4EBC-B991-EA49791234CE}" destId="{D3F64ED5-3330-42BC-85E1-30BD6F2850F7}" srcOrd="0" destOrd="0" presId="urn:microsoft.com/office/officeart/2005/8/layout/vList5"/>
    <dgm:cxn modelId="{CBE89A46-A188-4369-BFBB-CF6CBB9FADF9}" srcId="{2B0CCFE1-6F9B-492D-8052-71A4BAA870A5}" destId="{F895561F-827D-4EF5-AADA-C9F409FB5D57}" srcOrd="4" destOrd="0" parTransId="{D91C9DF7-7B9F-4830-A634-A2834747ABEA}" sibTransId="{5E69E2AA-65E5-4B19-BF9C-6FE940046E5D}"/>
    <dgm:cxn modelId="{0764CADF-690C-4256-888A-8524CF106E8D}" srcId="{2B0CCFE1-6F9B-492D-8052-71A4BAA870A5}" destId="{0ACC6283-ECFE-413E-84B6-EBDA3BFC21B9}" srcOrd="2" destOrd="0" parTransId="{7EF5297B-35F6-4CCA-9260-E76D29613CDA}" sibTransId="{7EEC69ED-1A90-44CB-B5B2-8B5EA509987A}"/>
    <dgm:cxn modelId="{65E4D4E0-3F5B-4790-93B5-B3DDAC06C616}" type="presParOf" srcId="{D3F64ED5-3330-42BC-85E1-30BD6F2850F7}" destId="{B0E0EA65-243D-489A-AC9A-ECE7A026F9C9}" srcOrd="0" destOrd="0" presId="urn:microsoft.com/office/officeart/2005/8/layout/vList5"/>
    <dgm:cxn modelId="{B44F1142-321A-40C3-805B-3C61AC31FEA0}" type="presParOf" srcId="{B0E0EA65-243D-489A-AC9A-ECE7A026F9C9}" destId="{F9911190-314C-4CFB-AB45-A430FBA31DFA}" srcOrd="0" destOrd="0" presId="urn:microsoft.com/office/officeart/2005/8/layout/vList5"/>
    <dgm:cxn modelId="{E6D990F4-5A32-4808-BE04-FA813C4BC03E}" type="presParOf" srcId="{B0E0EA65-243D-489A-AC9A-ECE7A026F9C9}" destId="{0DC7E975-E8C2-44E5-8944-892C615D49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15ED9-138F-4EBC-B991-EA49791234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0CCFE1-6F9B-492D-8052-71A4BAA870A5}">
      <dgm:prSet phldrT="[Text]" custT="1"/>
      <dgm:spPr>
        <a:solidFill>
          <a:srgbClr val="0070C0"/>
        </a:solidFill>
      </dgm:spPr>
      <dgm:t>
        <a:bodyPr/>
        <a:lstStyle/>
        <a:p>
          <a:endParaRPr lang="en-US" sz="3200" b="1" dirty="0" smtClean="0">
            <a:solidFill>
              <a:srgbClr val="FFFF00"/>
            </a:solidFill>
          </a:endParaRPr>
        </a:p>
        <a:p>
          <a:r>
            <a:rPr lang="en-US" sz="3200" b="1" dirty="0" smtClean="0">
              <a:solidFill>
                <a:srgbClr val="FFFF00"/>
              </a:solidFill>
            </a:rPr>
            <a:t>Assessment of dietary Salt intake/24 H</a:t>
          </a:r>
        </a:p>
        <a:p>
          <a:endParaRPr lang="en-US" sz="3200" b="1" dirty="0">
            <a:solidFill>
              <a:srgbClr val="FFFF00"/>
            </a:solidFill>
          </a:endParaRPr>
        </a:p>
      </dgm:t>
    </dgm:pt>
    <dgm:pt modelId="{D8C1F3B5-C828-48C7-94D6-BA6EB9047473}" type="parTrans" cxnId="{8774551E-19D4-422A-B0FB-7A2F4310218F}">
      <dgm:prSet/>
      <dgm:spPr/>
      <dgm:t>
        <a:bodyPr/>
        <a:lstStyle/>
        <a:p>
          <a:endParaRPr lang="en-US"/>
        </a:p>
      </dgm:t>
    </dgm:pt>
    <dgm:pt modelId="{025A3953-EA84-40BA-8D5E-8498C6165FDF}" type="sibTrans" cxnId="{8774551E-19D4-422A-B0FB-7A2F4310218F}">
      <dgm:prSet/>
      <dgm:spPr/>
      <dgm:t>
        <a:bodyPr/>
        <a:lstStyle/>
        <a:p>
          <a:endParaRPr lang="en-US"/>
        </a:p>
      </dgm:t>
    </dgm:pt>
    <dgm:pt modelId="{C0C20DBE-1F74-45E5-B21A-647B2BB34197}">
      <dgm:prSet phldrT="[Text]" custT="1"/>
      <dgm:spPr>
        <a:solidFill>
          <a:schemeClr val="bg2">
            <a:alpha val="90000"/>
          </a:schemeClr>
        </a:solidFill>
      </dgm:spPr>
      <dgm:t>
        <a:bodyPr/>
        <a:lstStyle/>
        <a:p>
          <a:r>
            <a:rPr lang="en-US" sz="2800" b="1" i="1" dirty="0" smtClean="0"/>
            <a:t>Assessment of salt consumption of adult Romania population</a:t>
          </a:r>
          <a:endParaRPr lang="en-US" sz="3200" dirty="0"/>
        </a:p>
      </dgm:t>
    </dgm:pt>
    <dgm:pt modelId="{EA8C36E3-E05B-4E32-99CD-35C7C5910F01}" type="parTrans" cxnId="{C0CC3AC8-830D-4088-91A9-6E809533DF83}">
      <dgm:prSet/>
      <dgm:spPr/>
      <dgm:t>
        <a:bodyPr/>
        <a:lstStyle/>
        <a:p>
          <a:endParaRPr lang="en-US"/>
        </a:p>
      </dgm:t>
    </dgm:pt>
    <dgm:pt modelId="{4FE611E6-CE65-47EF-9FF5-A9FC0F7F6B0D}" type="sibTrans" cxnId="{C0CC3AC8-830D-4088-91A9-6E809533DF83}">
      <dgm:prSet/>
      <dgm:spPr/>
      <dgm:t>
        <a:bodyPr/>
        <a:lstStyle/>
        <a:p>
          <a:endParaRPr lang="en-US"/>
        </a:p>
      </dgm:t>
    </dgm:pt>
    <dgm:pt modelId="{C37F4415-91D5-446E-B286-120C2E0FE262}">
      <dgm:prSet phldrT="[Text]" custT="1"/>
      <dgm:spPr>
        <a:solidFill>
          <a:schemeClr val="bg2">
            <a:alpha val="90000"/>
          </a:schemeClr>
        </a:solidFill>
      </dgm:spPr>
      <dgm:t>
        <a:bodyPr/>
        <a:lstStyle/>
        <a:p>
          <a:r>
            <a:rPr lang="en-US" sz="2800" b="1" i="1" dirty="0" smtClean="0"/>
            <a:t>Basis of a draft law on reducing the amount of food salt</a:t>
          </a:r>
          <a:endParaRPr lang="en-US" sz="3200" dirty="0"/>
        </a:p>
      </dgm:t>
    </dgm:pt>
    <dgm:pt modelId="{3DB94509-F5FF-4BC6-B977-7087F8F7A63C}" type="parTrans" cxnId="{48CEEC0F-E04A-48A9-BF3F-C384DB2B774D}">
      <dgm:prSet/>
      <dgm:spPr/>
      <dgm:t>
        <a:bodyPr/>
        <a:lstStyle/>
        <a:p>
          <a:endParaRPr lang="en-US"/>
        </a:p>
      </dgm:t>
    </dgm:pt>
    <dgm:pt modelId="{66EBFC36-3CD0-46C0-8B55-7F9680B8DA69}" type="sibTrans" cxnId="{48CEEC0F-E04A-48A9-BF3F-C384DB2B774D}">
      <dgm:prSet/>
      <dgm:spPr/>
      <dgm:t>
        <a:bodyPr/>
        <a:lstStyle/>
        <a:p>
          <a:endParaRPr lang="en-US"/>
        </a:p>
      </dgm:t>
    </dgm:pt>
    <dgm:pt modelId="{7EE00A7A-EE25-46D3-9F45-5BA15A5D0F6B}">
      <dgm:prSet phldrT="[Text]" custT="1"/>
      <dgm:spPr>
        <a:solidFill>
          <a:schemeClr val="bg2">
            <a:alpha val="90000"/>
          </a:schemeClr>
        </a:solidFill>
      </dgm:spPr>
      <dgm:t>
        <a:bodyPr/>
        <a:lstStyle/>
        <a:p>
          <a:endParaRPr lang="en-US" sz="3200" dirty="0"/>
        </a:p>
      </dgm:t>
    </dgm:pt>
    <dgm:pt modelId="{D4C4EEE7-53A4-471B-8158-50F8AB6CF8EB}" type="parTrans" cxnId="{C152394C-8A2D-4D66-B479-2A3A1DC992E6}">
      <dgm:prSet/>
      <dgm:spPr/>
      <dgm:t>
        <a:bodyPr/>
        <a:lstStyle/>
        <a:p>
          <a:endParaRPr lang="en-US"/>
        </a:p>
      </dgm:t>
    </dgm:pt>
    <dgm:pt modelId="{FD4A7738-E737-4AD7-AF1D-2FD5A4430260}" type="sibTrans" cxnId="{C152394C-8A2D-4D66-B479-2A3A1DC992E6}">
      <dgm:prSet/>
      <dgm:spPr/>
      <dgm:t>
        <a:bodyPr/>
        <a:lstStyle/>
        <a:p>
          <a:endParaRPr lang="en-US"/>
        </a:p>
      </dgm:t>
    </dgm:pt>
    <dgm:pt modelId="{D3F64ED5-3330-42BC-85E1-30BD6F2850F7}" type="pres">
      <dgm:prSet presAssocID="{9A315ED9-138F-4EBC-B991-EA49791234CE}" presName="Name0" presStyleCnt="0">
        <dgm:presLayoutVars>
          <dgm:dir/>
          <dgm:animLvl val="lvl"/>
          <dgm:resizeHandles val="exact"/>
        </dgm:presLayoutVars>
      </dgm:prSet>
      <dgm:spPr/>
      <dgm:t>
        <a:bodyPr/>
        <a:lstStyle/>
        <a:p>
          <a:endParaRPr lang="en-US"/>
        </a:p>
      </dgm:t>
    </dgm:pt>
    <dgm:pt modelId="{B0E0EA65-243D-489A-AC9A-ECE7A026F9C9}" type="pres">
      <dgm:prSet presAssocID="{2B0CCFE1-6F9B-492D-8052-71A4BAA870A5}" presName="linNode" presStyleCnt="0"/>
      <dgm:spPr/>
    </dgm:pt>
    <dgm:pt modelId="{F9911190-314C-4CFB-AB45-A430FBA31DFA}" type="pres">
      <dgm:prSet presAssocID="{2B0CCFE1-6F9B-492D-8052-71A4BAA870A5}" presName="parentText" presStyleLbl="node1" presStyleIdx="0" presStyleCnt="1" custScaleX="174045" custScaleY="65527" custLinFactNeighborX="-47" custLinFactNeighborY="233">
        <dgm:presLayoutVars>
          <dgm:chMax val="1"/>
          <dgm:bulletEnabled val="1"/>
        </dgm:presLayoutVars>
      </dgm:prSet>
      <dgm:spPr/>
      <dgm:t>
        <a:bodyPr/>
        <a:lstStyle/>
        <a:p>
          <a:endParaRPr lang="en-US"/>
        </a:p>
      </dgm:t>
    </dgm:pt>
    <dgm:pt modelId="{0DC7E975-E8C2-44E5-8944-892C615D49A2}" type="pres">
      <dgm:prSet presAssocID="{2B0CCFE1-6F9B-492D-8052-71A4BAA870A5}" presName="descendantText" presStyleLbl="alignAccFollowNode1" presStyleIdx="0" presStyleCnt="1" custScaleX="175339" custScaleY="77929" custLinFactNeighborX="444" custLinFactNeighborY="350">
        <dgm:presLayoutVars>
          <dgm:bulletEnabled val="1"/>
        </dgm:presLayoutVars>
      </dgm:prSet>
      <dgm:spPr/>
      <dgm:t>
        <a:bodyPr/>
        <a:lstStyle/>
        <a:p>
          <a:endParaRPr lang="en-US"/>
        </a:p>
      </dgm:t>
    </dgm:pt>
  </dgm:ptLst>
  <dgm:cxnLst>
    <dgm:cxn modelId="{DE2619D8-1488-4835-B80A-31A9E7D09409}" type="presOf" srcId="{9A315ED9-138F-4EBC-B991-EA49791234CE}" destId="{D3F64ED5-3330-42BC-85E1-30BD6F2850F7}" srcOrd="0" destOrd="0" presId="urn:microsoft.com/office/officeart/2005/8/layout/vList5"/>
    <dgm:cxn modelId="{48CEEC0F-E04A-48A9-BF3F-C384DB2B774D}" srcId="{2B0CCFE1-6F9B-492D-8052-71A4BAA870A5}" destId="{C37F4415-91D5-446E-B286-120C2E0FE262}" srcOrd="2" destOrd="0" parTransId="{3DB94509-F5FF-4BC6-B977-7087F8F7A63C}" sibTransId="{66EBFC36-3CD0-46C0-8B55-7F9680B8DA69}"/>
    <dgm:cxn modelId="{CC513102-4151-411C-B56C-7B4E75441ADA}" type="presOf" srcId="{C0C20DBE-1F74-45E5-B21A-647B2BB34197}" destId="{0DC7E975-E8C2-44E5-8944-892C615D49A2}" srcOrd="0" destOrd="0" presId="urn:microsoft.com/office/officeart/2005/8/layout/vList5"/>
    <dgm:cxn modelId="{C0CC3AC8-830D-4088-91A9-6E809533DF83}" srcId="{2B0CCFE1-6F9B-492D-8052-71A4BAA870A5}" destId="{C0C20DBE-1F74-45E5-B21A-647B2BB34197}" srcOrd="0" destOrd="0" parTransId="{EA8C36E3-E05B-4E32-99CD-35C7C5910F01}" sibTransId="{4FE611E6-CE65-47EF-9FF5-A9FC0F7F6B0D}"/>
    <dgm:cxn modelId="{8774551E-19D4-422A-B0FB-7A2F4310218F}" srcId="{9A315ED9-138F-4EBC-B991-EA49791234CE}" destId="{2B0CCFE1-6F9B-492D-8052-71A4BAA870A5}" srcOrd="0" destOrd="0" parTransId="{D8C1F3B5-C828-48C7-94D6-BA6EB9047473}" sibTransId="{025A3953-EA84-40BA-8D5E-8498C6165FDF}"/>
    <dgm:cxn modelId="{C152394C-8A2D-4D66-B479-2A3A1DC992E6}" srcId="{2B0CCFE1-6F9B-492D-8052-71A4BAA870A5}" destId="{7EE00A7A-EE25-46D3-9F45-5BA15A5D0F6B}" srcOrd="1" destOrd="0" parTransId="{D4C4EEE7-53A4-471B-8158-50F8AB6CF8EB}" sibTransId="{FD4A7738-E737-4AD7-AF1D-2FD5A4430260}"/>
    <dgm:cxn modelId="{985508CB-7CA9-426A-AD6F-7CB9BD5A8B4F}" type="presOf" srcId="{2B0CCFE1-6F9B-492D-8052-71A4BAA870A5}" destId="{F9911190-314C-4CFB-AB45-A430FBA31DFA}" srcOrd="0" destOrd="0" presId="urn:microsoft.com/office/officeart/2005/8/layout/vList5"/>
    <dgm:cxn modelId="{1D8C6736-C6DF-41F1-96F9-9F9265E0732C}" type="presOf" srcId="{C37F4415-91D5-446E-B286-120C2E0FE262}" destId="{0DC7E975-E8C2-44E5-8944-892C615D49A2}" srcOrd="0" destOrd="2" presId="urn:microsoft.com/office/officeart/2005/8/layout/vList5"/>
    <dgm:cxn modelId="{5AD2A86C-1675-4641-A93A-0CA504338029}" type="presOf" srcId="{7EE00A7A-EE25-46D3-9F45-5BA15A5D0F6B}" destId="{0DC7E975-E8C2-44E5-8944-892C615D49A2}" srcOrd="0" destOrd="1" presId="urn:microsoft.com/office/officeart/2005/8/layout/vList5"/>
    <dgm:cxn modelId="{C861B7E5-7C60-48F9-9FFE-711284B09F20}" type="presParOf" srcId="{D3F64ED5-3330-42BC-85E1-30BD6F2850F7}" destId="{B0E0EA65-243D-489A-AC9A-ECE7A026F9C9}" srcOrd="0" destOrd="0" presId="urn:microsoft.com/office/officeart/2005/8/layout/vList5"/>
    <dgm:cxn modelId="{8443582D-1C02-451B-A7E9-C90B4A29F8B7}" type="presParOf" srcId="{B0E0EA65-243D-489A-AC9A-ECE7A026F9C9}" destId="{F9911190-314C-4CFB-AB45-A430FBA31DFA}" srcOrd="0" destOrd="0" presId="urn:microsoft.com/office/officeart/2005/8/layout/vList5"/>
    <dgm:cxn modelId="{1298AAAC-AEF1-4C1B-9370-BC156BB4BACC}" type="presParOf" srcId="{B0E0EA65-243D-489A-AC9A-ECE7A026F9C9}" destId="{0DC7E975-E8C2-44E5-8944-892C615D49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15ED9-138F-4EBC-B991-EA49791234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0C20DBE-1F74-45E5-B21A-647B2BB34197}">
      <dgm:prSet phldrT="[Text]" custT="1"/>
      <dgm:spPr>
        <a:solidFill>
          <a:srgbClr val="0070C0"/>
        </a:solidFill>
      </dgm:spPr>
      <dgm:t>
        <a:bodyPr/>
        <a:lstStyle/>
        <a:p>
          <a:r>
            <a:rPr lang="en-US" sz="2800" b="1" i="1" dirty="0" smtClean="0"/>
            <a:t>Estimating the prevalence of </a:t>
          </a:r>
          <a:r>
            <a:rPr lang="en-US" sz="2800" b="1" i="1" dirty="0" smtClean="0">
              <a:solidFill>
                <a:srgbClr val="FFFF00"/>
              </a:solidFill>
            </a:rPr>
            <a:t>sleep apnea syndrome</a:t>
          </a:r>
          <a:r>
            <a:rPr lang="en-US" sz="2800" b="1" i="1" dirty="0" smtClean="0"/>
            <a:t> </a:t>
          </a:r>
          <a:r>
            <a:rPr lang="en-US" sz="2800" dirty="0" smtClean="0"/>
            <a:t>in the adult Romanian population </a:t>
          </a:r>
          <a:r>
            <a:rPr lang="en-US" sz="2800" b="1" i="1" dirty="0" smtClean="0">
              <a:solidFill>
                <a:srgbClr val="FFC000"/>
              </a:solidFill>
            </a:rPr>
            <a:t>(Epworth scale).</a:t>
          </a:r>
          <a:endParaRPr lang="en-US" sz="3200" b="1" i="1" dirty="0">
            <a:solidFill>
              <a:srgbClr val="FFC000"/>
            </a:solidFill>
          </a:endParaRPr>
        </a:p>
      </dgm:t>
    </dgm:pt>
    <dgm:pt modelId="{EA8C36E3-E05B-4E32-99CD-35C7C5910F01}" type="parTrans" cxnId="{C0CC3AC8-830D-4088-91A9-6E809533DF83}">
      <dgm:prSet/>
      <dgm:spPr/>
      <dgm:t>
        <a:bodyPr/>
        <a:lstStyle/>
        <a:p>
          <a:endParaRPr lang="en-US"/>
        </a:p>
      </dgm:t>
    </dgm:pt>
    <dgm:pt modelId="{4FE611E6-CE65-47EF-9FF5-A9FC0F7F6B0D}" type="sibTrans" cxnId="{C0CC3AC8-830D-4088-91A9-6E809533DF83}">
      <dgm:prSet/>
      <dgm:spPr/>
      <dgm:t>
        <a:bodyPr/>
        <a:lstStyle/>
        <a:p>
          <a:endParaRPr lang="en-US"/>
        </a:p>
      </dgm:t>
    </dgm:pt>
    <dgm:pt modelId="{D3F64ED5-3330-42BC-85E1-30BD6F2850F7}" type="pres">
      <dgm:prSet presAssocID="{9A315ED9-138F-4EBC-B991-EA49791234CE}" presName="Name0" presStyleCnt="0">
        <dgm:presLayoutVars>
          <dgm:dir/>
          <dgm:animLvl val="lvl"/>
          <dgm:resizeHandles val="exact"/>
        </dgm:presLayoutVars>
      </dgm:prSet>
      <dgm:spPr/>
      <dgm:t>
        <a:bodyPr/>
        <a:lstStyle/>
        <a:p>
          <a:endParaRPr lang="en-US"/>
        </a:p>
      </dgm:t>
    </dgm:pt>
    <dgm:pt modelId="{F2C28943-6679-4171-ACA5-DBCCA0377DF7}" type="pres">
      <dgm:prSet presAssocID="{C0C20DBE-1F74-45E5-B21A-647B2BB34197}" presName="linNode" presStyleCnt="0"/>
      <dgm:spPr/>
    </dgm:pt>
    <dgm:pt modelId="{3CE53078-D85E-488B-AD16-5A56E6896284}" type="pres">
      <dgm:prSet presAssocID="{C0C20DBE-1F74-45E5-B21A-647B2BB34197}" presName="parentText" presStyleLbl="node1" presStyleIdx="0" presStyleCnt="1" custScaleX="277778" custLinFactNeighborX="-627" custLinFactNeighborY="1541">
        <dgm:presLayoutVars>
          <dgm:chMax val="1"/>
          <dgm:bulletEnabled val="1"/>
        </dgm:presLayoutVars>
      </dgm:prSet>
      <dgm:spPr/>
      <dgm:t>
        <a:bodyPr/>
        <a:lstStyle/>
        <a:p>
          <a:endParaRPr lang="en-US"/>
        </a:p>
      </dgm:t>
    </dgm:pt>
  </dgm:ptLst>
  <dgm:cxnLst>
    <dgm:cxn modelId="{C0CC3AC8-830D-4088-91A9-6E809533DF83}" srcId="{9A315ED9-138F-4EBC-B991-EA49791234CE}" destId="{C0C20DBE-1F74-45E5-B21A-647B2BB34197}" srcOrd="0" destOrd="0" parTransId="{EA8C36E3-E05B-4E32-99CD-35C7C5910F01}" sibTransId="{4FE611E6-CE65-47EF-9FF5-A9FC0F7F6B0D}"/>
    <dgm:cxn modelId="{10EED5D6-5719-463C-B0AF-597582CF30E4}" type="presOf" srcId="{9A315ED9-138F-4EBC-B991-EA49791234CE}" destId="{D3F64ED5-3330-42BC-85E1-30BD6F2850F7}" srcOrd="0" destOrd="0" presId="urn:microsoft.com/office/officeart/2005/8/layout/vList5"/>
    <dgm:cxn modelId="{9525FF71-4D63-4DEA-8285-191F504A5E9E}" type="presOf" srcId="{C0C20DBE-1F74-45E5-B21A-647B2BB34197}" destId="{3CE53078-D85E-488B-AD16-5A56E6896284}" srcOrd="0" destOrd="0" presId="urn:microsoft.com/office/officeart/2005/8/layout/vList5"/>
    <dgm:cxn modelId="{01DAF31D-57A6-4D24-B704-FA733FD683C0}" type="presParOf" srcId="{D3F64ED5-3330-42BC-85E1-30BD6F2850F7}" destId="{F2C28943-6679-4171-ACA5-DBCCA0377DF7}" srcOrd="0" destOrd="0" presId="urn:microsoft.com/office/officeart/2005/8/layout/vList5"/>
    <dgm:cxn modelId="{C31C102C-C9BE-408E-A561-9D3B8E5A1025}" type="presParOf" srcId="{F2C28943-6679-4171-ACA5-DBCCA0377DF7}" destId="{3CE53078-D85E-488B-AD16-5A56E689628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7.png"/></Relationships>
</file>

<file path=ppt/drawings/_rels/drawing4.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0.48939</cdr:x>
      <cdr:y>2.20948E-7</cdr:y>
    </cdr:from>
    <cdr:to>
      <cdr:x>0.6299</cdr:x>
      <cdr:y>0.70817</cdr:y>
    </cdr:to>
    <cdr:sp macro="" textlink="">
      <cdr:nvSpPr>
        <cdr:cNvPr id="2" name="Oval 1"/>
        <cdr:cNvSpPr/>
      </cdr:nvSpPr>
      <cdr:spPr>
        <a:xfrm xmlns:a="http://schemas.openxmlformats.org/drawingml/2006/main">
          <a:off x="4027487" y="1"/>
          <a:ext cx="1156338" cy="320516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0.74865</cdr:x>
      <cdr:y>2.20948E-7</cdr:y>
    </cdr:from>
    <cdr:to>
      <cdr:x>0.86614</cdr:x>
      <cdr:y>0.55665</cdr:y>
    </cdr:to>
    <cdr:sp macro="" textlink="">
      <cdr:nvSpPr>
        <cdr:cNvPr id="2" name="Oval 1"/>
        <cdr:cNvSpPr/>
      </cdr:nvSpPr>
      <cdr:spPr>
        <a:xfrm xmlns:a="http://schemas.openxmlformats.org/drawingml/2006/main">
          <a:off x="6161088" y="1"/>
          <a:ext cx="966898" cy="251936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0.82375</cdr:x>
      <cdr:y>0.1336</cdr:y>
    </cdr:from>
    <cdr:to>
      <cdr:x>0.88196</cdr:x>
      <cdr:y>0.2619</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79096" y="604664"/>
          <a:ext cx="479045" cy="580681"/>
        </a:xfrm>
        <a:prstGeom xmlns:a="http://schemas.openxmlformats.org/drawingml/2006/main" prst="rect">
          <a:avLst/>
        </a:prstGeom>
      </cdr:spPr>
    </cdr:pic>
  </cdr:relSizeAnchor>
  <cdr:relSizeAnchor xmlns:cdr="http://schemas.openxmlformats.org/drawingml/2006/chartDrawing">
    <cdr:from>
      <cdr:x>0.255</cdr:x>
      <cdr:y>0.05405</cdr:y>
    </cdr:from>
    <cdr:to>
      <cdr:x>0.31751</cdr:x>
      <cdr:y>0.15583</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98576" y="244624"/>
          <a:ext cx="514400" cy="46064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0.5463</cdr:x>
      <cdr:y>0.15153</cdr:y>
    </cdr:from>
    <cdr:to>
      <cdr:x>0.59259</cdr:x>
      <cdr:y>0.26285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95800" y="685800"/>
          <a:ext cx="381000" cy="503854"/>
        </a:xfrm>
        <a:prstGeom xmlns:a="http://schemas.openxmlformats.org/drawingml/2006/main" prst="rect">
          <a:avLst/>
        </a:prstGeom>
      </cdr:spPr>
    </cdr:pic>
  </cdr:relSizeAnchor>
  <cdr:relSizeAnchor xmlns:cdr="http://schemas.openxmlformats.org/drawingml/2006/chartDrawing">
    <cdr:from>
      <cdr:x>0.62963</cdr:x>
      <cdr:y>0.1852</cdr:y>
    </cdr:from>
    <cdr:to>
      <cdr:x>0.67367</cdr:x>
      <cdr:y>0.29109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81600" y="838200"/>
          <a:ext cx="362420" cy="479283"/>
        </a:xfrm>
        <a:prstGeom xmlns:a="http://schemas.openxmlformats.org/drawingml/2006/main" prst="rect">
          <a:avLst/>
        </a:prstGeom>
      </cdr:spPr>
    </cdr:pic>
  </cdr:relSizeAnchor>
  <cdr:relSizeAnchor xmlns:cdr="http://schemas.openxmlformats.org/drawingml/2006/chartDrawing">
    <cdr:from>
      <cdr:x>0.72222</cdr:x>
      <cdr:y>0.15153</cdr:y>
    </cdr:from>
    <cdr:to>
      <cdr:x>0.76852</cdr:x>
      <cdr:y>0.26285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43600" y="685800"/>
          <a:ext cx="381000" cy="503854"/>
        </a:xfrm>
        <a:prstGeom xmlns:a="http://schemas.openxmlformats.org/drawingml/2006/main" prst="rect">
          <a:avLst/>
        </a:prstGeom>
      </cdr:spPr>
    </cdr:pic>
  </cdr:relSizeAnchor>
  <cdr:relSizeAnchor xmlns:cdr="http://schemas.openxmlformats.org/drawingml/2006/chartDrawing">
    <cdr:from>
      <cdr:x>0.35185</cdr:x>
      <cdr:y>0.21887</cdr:y>
    </cdr:from>
    <cdr:to>
      <cdr:x>0.39815</cdr:x>
      <cdr:y>0.3302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95600" y="990600"/>
          <a:ext cx="381030" cy="503875"/>
        </a:xfrm>
        <a:prstGeom xmlns:a="http://schemas.openxmlformats.org/drawingml/2006/main" prst="rect">
          <a:avLst/>
        </a:prstGeom>
      </cdr:spPr>
    </cdr:pic>
  </cdr:relSizeAnchor>
  <cdr:relSizeAnchor xmlns:cdr="http://schemas.openxmlformats.org/drawingml/2006/chartDrawing">
    <cdr:from>
      <cdr:x>0.81481</cdr:x>
      <cdr:y>0.23571</cdr:y>
    </cdr:from>
    <cdr:to>
      <cdr:x>0.85185</cdr:x>
      <cdr:y>0.32477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05600" y="1066800"/>
          <a:ext cx="304800" cy="403083"/>
        </a:xfrm>
        <a:prstGeom xmlns:a="http://schemas.openxmlformats.org/drawingml/2006/main" prst="rect">
          <a:avLst/>
        </a:prstGeom>
      </cdr:spPr>
    </cdr:pic>
  </cdr:relSizeAnchor>
  <cdr:relSizeAnchor xmlns:cdr="http://schemas.openxmlformats.org/drawingml/2006/chartDrawing">
    <cdr:from>
      <cdr:x>0.90741</cdr:x>
      <cdr:y>0.23571</cdr:y>
    </cdr:from>
    <cdr:to>
      <cdr:x>0.9537</cdr:x>
      <cdr:y>0.34703</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67600" y="1066800"/>
          <a:ext cx="381000" cy="503854"/>
        </a:xfrm>
        <a:prstGeom xmlns:a="http://schemas.openxmlformats.org/drawingml/2006/main" prst="rect">
          <a:avLst/>
        </a:prstGeom>
      </cdr:spPr>
    </cdr:pic>
  </cdr:relSizeAnchor>
  <cdr:relSizeAnchor xmlns:cdr="http://schemas.openxmlformats.org/drawingml/2006/chartDrawing">
    <cdr:from>
      <cdr:x>0.17593</cdr:x>
      <cdr:y>0.20203</cdr:y>
    </cdr:from>
    <cdr:to>
      <cdr:x>0.22222</cdr:x>
      <cdr:y>0.32348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47800" y="914400"/>
          <a:ext cx="381000" cy="549678"/>
        </a:xfrm>
        <a:prstGeom xmlns:a="http://schemas.openxmlformats.org/drawingml/2006/main" prst="rect">
          <a:avLst/>
        </a:prstGeom>
      </cdr:spPr>
    </cdr:pic>
  </cdr:relSizeAnchor>
  <cdr:relSizeAnchor xmlns:cdr="http://schemas.openxmlformats.org/drawingml/2006/chartDrawing">
    <cdr:from>
      <cdr:x>0.4537</cdr:x>
      <cdr:y>0.26938</cdr:y>
    </cdr:from>
    <cdr:to>
      <cdr:x>0.49074</cdr:x>
      <cdr:y>0.36654</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33800" y="1219200"/>
          <a:ext cx="304800" cy="439742"/>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0.6225</cdr:x>
      <cdr:y>0.10178</cdr:y>
    </cdr:from>
    <cdr:to>
      <cdr:x>0.71</cdr:x>
      <cdr:y>0.2161</cdr:y>
    </cdr:to>
    <cdr:sp macro="" textlink="">
      <cdr:nvSpPr>
        <cdr:cNvPr id="2" name="TextBox 1"/>
        <cdr:cNvSpPr txBox="1"/>
      </cdr:nvSpPr>
      <cdr:spPr>
        <a:xfrm xmlns:a="http://schemas.openxmlformats.org/drawingml/2006/main">
          <a:off x="5122912" y="460648"/>
          <a:ext cx="720090" cy="517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FF0000"/>
              </a:solidFill>
            </a:rPr>
            <a:t>*</a:t>
          </a:r>
          <a:endParaRPr lang="ro-RO" sz="1800" b="1" dirty="0">
            <a:solidFill>
              <a:srgbClr val="FF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0.33375</cdr:x>
      <cdr:y>0.11769</cdr:y>
    </cdr:from>
    <cdr:to>
      <cdr:x>0.44749</cdr:x>
      <cdr:y>0.2927</cdr:y>
    </cdr:to>
    <cdr:sp macro="" textlink="">
      <cdr:nvSpPr>
        <cdr:cNvPr id="9" name="TextBox 8"/>
        <cdr:cNvSpPr txBox="1"/>
      </cdr:nvSpPr>
      <cdr:spPr>
        <a:xfrm xmlns:a="http://schemas.openxmlformats.org/drawingml/2006/main">
          <a:off x="2746648" y="532656"/>
          <a:ext cx="936034" cy="7920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FF0000"/>
              </a:solidFill>
            </a:rPr>
            <a:t>*</a:t>
          </a:r>
          <a:endParaRPr lang="ro-RO" sz="1800" b="1" dirty="0">
            <a:solidFill>
              <a:srgbClr val="FF0000"/>
            </a:solidFill>
          </a:endParaRPr>
        </a:p>
      </cdr:txBody>
    </cdr:sp>
  </cdr:relSizeAnchor>
  <cdr:relSizeAnchor xmlns:cdr="http://schemas.openxmlformats.org/drawingml/2006/chartDrawing">
    <cdr:from>
      <cdr:x>0.73148</cdr:x>
      <cdr:y>0.45458</cdr:y>
    </cdr:from>
    <cdr:to>
      <cdr:x>0.84523</cdr:x>
      <cdr:y>0.58186</cdr:y>
    </cdr:to>
    <cdr:sp macro="" textlink="">
      <cdr:nvSpPr>
        <cdr:cNvPr id="10" name="TextBox 1"/>
        <cdr:cNvSpPr txBox="1"/>
      </cdr:nvSpPr>
      <cdr:spPr>
        <a:xfrm xmlns:a="http://schemas.openxmlformats.org/drawingml/2006/main">
          <a:off x="6019800" y="2057400"/>
          <a:ext cx="936117" cy="5760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FF0000"/>
              </a:solidFill>
            </a:rPr>
            <a:t>*</a:t>
          </a:r>
          <a:endParaRPr lang="ro-RO" sz="18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15B6C-FEFB-4314-A916-31122449D44B}" type="datetimeFigureOut">
              <a:rPr lang="hr-HR" smtClean="0"/>
              <a:t>22.8.2016.</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068D-5998-4C94-81F9-D5E455BB4AA0}" type="slidenum">
              <a:rPr lang="hr-HR" smtClean="0"/>
              <a:t>‹#›</a:t>
            </a:fld>
            <a:endParaRPr lang="hr-HR"/>
          </a:p>
        </p:txBody>
      </p:sp>
    </p:spTree>
    <p:extLst>
      <p:ext uri="{BB962C8B-B14F-4D97-AF65-F5344CB8AC3E}">
        <p14:creationId xmlns:p14="http://schemas.microsoft.com/office/powerpoint/2010/main" val="64368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sr-Latn-RS" smtClean="0"/>
              <a:t>Για την διαχρονικά σταθερή στηριξή του</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B84EF3E7-2C43-4566-A1DC-4D5B6637AC4D}" type="slidenum">
              <a:rPr lang="el-GR" altLang="sr-Latn-RS" b="0">
                <a:solidFill>
                  <a:srgbClr val="000000"/>
                </a:solidFill>
                <a:latin typeface="Arial" panose="020B0604020202020204" pitchFamily="34" charset="0"/>
              </a:rPr>
              <a:pPr eaLnBrk="1" hangingPunct="1"/>
              <a:t>1</a:t>
            </a:fld>
            <a:endParaRPr lang="el-GR" altLang="sr-Latn-RS" b="0">
              <a:solidFill>
                <a:srgbClr val="000000"/>
              </a:solidFill>
              <a:latin typeface="Arial" panose="020B0604020202020204" pitchFamily="34" charset="0"/>
            </a:endParaRPr>
          </a:p>
        </p:txBody>
      </p:sp>
    </p:spTree>
    <p:extLst>
      <p:ext uri="{BB962C8B-B14F-4D97-AF65-F5344CB8AC3E}">
        <p14:creationId xmlns:p14="http://schemas.microsoft.com/office/powerpoint/2010/main" val="117146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95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714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15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
          <p:cNvSpPr>
            <a:spLocks noGrp="1" noChangeArrowheads="1"/>
          </p:cNvSpPr>
          <p:nvPr>
            <p:ph type="dt" sz="half" idx="10"/>
          </p:nvPr>
        </p:nvSpPr>
        <p:spPr>
          <a:xfrm>
            <a:off x="3657600" y="6489700"/>
            <a:ext cx="1981200" cy="246063"/>
          </a:xfrm>
          <a:prstGeom prst="rect">
            <a:avLst/>
          </a:prstGeom>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solidFill>
            </a:endParaRPr>
          </a:p>
        </p:txBody>
      </p:sp>
      <p:sp>
        <p:nvSpPr>
          <p:cNvPr id="6" name="Rectangle 8"/>
          <p:cNvSpPr>
            <a:spLocks noGrp="1" noChangeArrowheads="1"/>
          </p:cNvSpPr>
          <p:nvPr>
            <p:ph type="sldNum" sz="quarter" idx="12"/>
          </p:nvPr>
        </p:nvSpPr>
        <p:spPr>
          <a:xfrm>
            <a:off x="6934200" y="6477000"/>
            <a:ext cx="2133600" cy="246063"/>
          </a:xfrm>
          <a:prstGeom prst="rect">
            <a:avLst/>
          </a:prstGeom>
          <a:ln/>
        </p:spPr>
        <p:txBody>
          <a:bodyPr/>
          <a:lstStyle>
            <a:lvl1pPr>
              <a:defRPr/>
            </a:lvl1pPr>
          </a:lstStyle>
          <a:p>
            <a:pPr>
              <a:defRPr/>
            </a:pPr>
            <a:fld id="{3A4B762B-7ADC-4611-8A00-8691C6F86D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047637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5"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26667958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5"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39815209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5"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1757675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40206332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8"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23055245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4"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4831202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3"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3171285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67544" y="220486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784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42018017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40434837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5"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23965823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5"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38121088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endParaRPr lang="ro-RO"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2706846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endParaRPr lang="ro-RO" noProof="0" smtClean="0"/>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40706901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hart Placeholder 3"/>
          <p:cNvSpPr>
            <a:spLocks noGrp="1"/>
          </p:cNvSpPr>
          <p:nvPr>
            <p:ph type="chart" sz="half" idx="2"/>
          </p:nvPr>
        </p:nvSpPr>
        <p:spPr>
          <a:xfrm>
            <a:off x="4648200" y="1600200"/>
            <a:ext cx="4038600" cy="4525963"/>
          </a:xfrm>
        </p:spPr>
        <p:txBody>
          <a:bodyPr/>
          <a:lstStyle/>
          <a:p>
            <a:pPr lvl="0"/>
            <a:r>
              <a:rPr lang="en-US" noProof="0" smtClean="0"/>
              <a:t>Click icon to add chart</a:t>
            </a:r>
            <a:endParaRPr lang="ro-RO" noProof="0" smtClean="0"/>
          </a:p>
        </p:txBody>
      </p:sp>
      <p:sp>
        <p:nvSpPr>
          <p:cNvPr id="5" name="Rectangle 4"/>
          <p:cNvSpPr>
            <a:spLocks noGrp="1" noChangeArrowheads="1"/>
          </p:cNvSpPr>
          <p:nvPr>
            <p:ph type="dt" sz="half" idx="10"/>
          </p:nvPr>
        </p:nvSpPr>
        <p:spPr>
          <a:ln/>
        </p:spPr>
        <p:txBody>
          <a:bodyPr/>
          <a:lstStyle>
            <a:lvl1pPr>
              <a:defRPr/>
            </a:lvl1pPr>
          </a:lstStyle>
          <a:p>
            <a:fld id="{22F493A0-297F-4CC4-968E-CB9E3BED95C4}" type="datetimeFigureOut">
              <a:rPr lang="ro-RO" smtClean="0"/>
              <a:pPr/>
              <a:t>22.08.2016</a:t>
            </a:fld>
            <a:endParaRPr lang="ro-RO"/>
          </a:p>
        </p:txBody>
      </p:sp>
      <p:sp>
        <p:nvSpPr>
          <p:cNvPr id="6" name="Rectangle 6"/>
          <p:cNvSpPr>
            <a:spLocks noGrp="1" noChangeArrowheads="1"/>
          </p:cNvSpPr>
          <p:nvPr>
            <p:ph type="sldNum" sz="quarter" idx="11"/>
          </p:nvPr>
        </p:nvSpPr>
        <p:spPr>
          <a:ln/>
        </p:spPr>
        <p:txBody>
          <a:bodyPr/>
          <a:lstStyle>
            <a:lvl1pPr>
              <a:defRPr/>
            </a:lvl1pPr>
          </a:lstStyle>
          <a:p>
            <a:fld id="{B056A260-AF2D-42C8-AF82-3B926F66E74B}" type="slidenum">
              <a:rPr lang="ro-RO" smtClean="0"/>
              <a:pPr/>
              <a:t>‹#›</a:t>
            </a:fld>
            <a:endParaRPr lang="ro-RO"/>
          </a:p>
        </p:txBody>
      </p:sp>
    </p:spTree>
    <p:extLst>
      <p:ext uri="{BB962C8B-B14F-4D97-AF65-F5344CB8AC3E}">
        <p14:creationId xmlns:p14="http://schemas.microsoft.com/office/powerpoint/2010/main" val="30944902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A4B762B-7ADC-4611-8A00-8691C6F86D8F}" type="slidenum">
              <a:rPr lang="en-US"/>
              <a:pPr>
                <a:defRPr/>
              </a:pPr>
              <a:t>‹#›</a:t>
            </a:fld>
            <a:endParaRPr lang="en-US"/>
          </a:p>
        </p:txBody>
      </p:sp>
    </p:spTree>
    <p:extLst>
      <p:ext uri="{BB962C8B-B14F-4D97-AF65-F5344CB8AC3E}">
        <p14:creationId xmlns:p14="http://schemas.microsoft.com/office/powerpoint/2010/main" val="42047637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4" cy="404"/>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4" cy="406"/>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4445">
                <a:solidFill>
                  <a:srgbClr val="FFFFFF"/>
                </a:solidFill>
              </a:defRPr>
            </a:lvl1pPr>
          </a:lstStyle>
          <a:p>
            <a:r>
              <a:rPr lang="el-GR"/>
              <a:t>Κάντε κλικ για να επεξεργαστείτε τον τίτλο</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22"/>
            </a:lvl1pPr>
          </a:lstStyle>
          <a:p>
            <a:r>
              <a:rPr lang="el-GR"/>
              <a:t>Κάντε κλικ για να επεξεργαστείτε τον υπότιτλο του υποδείγματος</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l-GR">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l-GR">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4F299E98-B336-4D20-874E-C0816BF912E0}" type="slidenum">
              <a:rPr lang="el-GR" altLang="sr-Latn-RS">
                <a:solidFill>
                  <a:srgbClr val="000000"/>
                </a:solidFill>
              </a:rPr>
              <a:pPr/>
              <a:t>‹#›</a:t>
            </a:fld>
            <a:endParaRPr lang="el-GR" altLang="sr-Latn-RS">
              <a:solidFill>
                <a:srgbClr val="000000"/>
              </a:solidFill>
            </a:endParaRPr>
          </a:p>
        </p:txBody>
      </p:sp>
    </p:spTree>
    <p:extLst>
      <p:ext uri="{BB962C8B-B14F-4D97-AF65-F5344CB8AC3E}">
        <p14:creationId xmlns:p14="http://schemas.microsoft.com/office/powerpoint/2010/main" val="503839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4316E38-67F8-4F4B-B55E-E39CEFC8A3DC}" type="slidenum">
              <a:rPr lang="el-GR" altLang="sr-Latn-RS">
                <a:solidFill>
                  <a:srgbClr val="000000"/>
                </a:solidFill>
              </a:rPr>
              <a:pPr/>
              <a:t>‹#›</a:t>
            </a:fld>
            <a:endParaRPr lang="el-GR" altLang="sr-Latn-R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32853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770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l-G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FFABA9DA-A0AC-4CAE-BAD3-04C19C9A9CB5}" type="slidenum">
              <a:rPr lang="el-GR" altLang="sr-Latn-RS">
                <a:solidFill>
                  <a:srgbClr val="000000"/>
                </a:solidFill>
              </a:rPr>
              <a:pPr/>
              <a:t>‹#›</a:t>
            </a:fld>
            <a:endParaRPr lang="el-GR" altLang="sr-Latn-R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535046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981200"/>
            <a:ext cx="4047067" cy="38862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39733" y="1981200"/>
            <a:ext cx="4047067" cy="38862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BD76122-C15F-4D4F-85B7-5FCAB79A7D48}" type="slidenum">
              <a:rPr lang="el-GR" altLang="sr-Latn-RS">
                <a:solidFill>
                  <a:srgbClr val="000000"/>
                </a:solidFill>
              </a:rPr>
              <a:pPr/>
              <a:t>‹#›</a:t>
            </a:fld>
            <a:endParaRPr lang="el-GR" altLang="sr-Latn-R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2291879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7D7BE85D-0993-4BC3-AC54-373C445591A2}" type="slidenum">
              <a:rPr lang="el-GR" altLang="sr-Latn-RS">
                <a:solidFill>
                  <a:srgbClr val="000000"/>
                </a:solidFill>
              </a:rPr>
              <a:pPr/>
              <a:t>‹#›</a:t>
            </a:fld>
            <a:endParaRPr lang="el-GR" altLang="sr-Latn-R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3156751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FF9F5311-EB8D-4795-8E3E-F86DAD9064F4}" type="slidenum">
              <a:rPr lang="el-GR" altLang="sr-Latn-RS">
                <a:solidFill>
                  <a:srgbClr val="000000"/>
                </a:solidFill>
              </a:rPr>
              <a:pPr/>
              <a:t>‹#›</a:t>
            </a:fld>
            <a:endParaRPr lang="el-GR" altLang="sr-Latn-R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1042643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96841738-4A67-4E9B-A683-5E001A3698D4}" type="slidenum">
              <a:rPr lang="el-GR" altLang="sr-Latn-RS">
                <a:solidFill>
                  <a:srgbClr val="000000"/>
                </a:solidFill>
              </a:rPr>
              <a:pPr/>
              <a:t>‹#›</a:t>
            </a:fld>
            <a:endParaRPr lang="el-GR" altLang="sr-Latn-R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2338569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l-GR"/>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FBE45691-EAF2-4DEB-A1CC-280EACCB537A}" type="slidenum">
              <a:rPr lang="el-GR" altLang="sr-Latn-RS">
                <a:solidFill>
                  <a:srgbClr val="000000"/>
                </a:solidFill>
              </a:rPr>
              <a:pPr/>
              <a:t>‹#›</a:t>
            </a:fld>
            <a:endParaRPr lang="el-GR" altLang="sr-Latn-R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3456410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l-G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l-GR"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B9F3CB10-FE8D-42C2-A85B-0EE296575D33}" type="slidenum">
              <a:rPr lang="el-GR" altLang="sr-Latn-RS">
                <a:solidFill>
                  <a:srgbClr val="000000"/>
                </a:solidFill>
              </a:rPr>
              <a:pPr/>
              <a:t>‹#›</a:t>
            </a:fld>
            <a:endParaRPr lang="el-GR" altLang="sr-Latn-R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3240294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6A43400C-05F5-4AB7-B931-9E8ED68D0723}" type="slidenum">
              <a:rPr lang="el-GR" altLang="sr-Latn-RS">
                <a:solidFill>
                  <a:srgbClr val="000000"/>
                </a:solidFill>
              </a:rPr>
              <a:pPr/>
              <a:t>‹#›</a:t>
            </a:fld>
            <a:endParaRPr lang="el-GR" altLang="sr-Latn-R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4233389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1" y="457200"/>
            <a:ext cx="603673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a:ln/>
        </p:spPr>
        <p:txBody>
          <a:bodyPr/>
          <a:lstStyle>
            <a:lvl1pPr>
              <a:defRPr/>
            </a:lvl1pPr>
          </a:lstStyle>
          <a:p>
            <a:pPr>
              <a:defRPr/>
            </a:pPr>
            <a:endParaRPr lang="el-G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48D8F47-C29E-4768-A89F-484535014739}" type="slidenum">
              <a:rPr lang="el-GR" altLang="sr-Latn-RS">
                <a:solidFill>
                  <a:srgbClr val="000000"/>
                </a:solidFill>
              </a:rPr>
              <a:pPr/>
              <a:t>‹#›</a:t>
            </a:fld>
            <a:endParaRPr lang="el-GR" altLang="sr-Latn-R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l-GR">
              <a:solidFill>
                <a:srgbClr val="000000"/>
              </a:solidFill>
            </a:endParaRPr>
          </a:p>
        </p:txBody>
      </p:sp>
    </p:spTree>
    <p:extLst>
      <p:ext uri="{BB962C8B-B14F-4D97-AF65-F5344CB8AC3E}">
        <p14:creationId xmlns:p14="http://schemas.microsoft.com/office/powerpoint/2010/main" val="29568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713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303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15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939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6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FC1B68-275B-407D-BD62-E77566A6DA02}" type="datetimeFigureOut">
              <a:rPr lang="en-US">
                <a:solidFill>
                  <a:prstClr val="black">
                    <a:tint val="75000"/>
                  </a:prstClr>
                </a:solidFill>
              </a:rPr>
              <a:pPr/>
              <a:t>8/22/2016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18F375-3D94-4187-8703-16F3356614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675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000000"/>
            </a:gs>
            <a:gs pos="0">
              <a:srgbClr val="0A128C"/>
            </a:gs>
            <a:gs pos="100000">
              <a:srgbClr val="181CC7"/>
            </a:gs>
            <a:gs pos="84000">
              <a:srgbClr val="0070C0"/>
            </a:gs>
            <a:gs pos="99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78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339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88424" y="-4812"/>
            <a:ext cx="744116" cy="551767"/>
          </a:xfrm>
          <a:prstGeom prst="rect">
            <a:avLst/>
          </a:prstGeom>
        </p:spPr>
      </p:pic>
    </p:spTree>
    <p:extLst>
      <p:ext uri="{BB962C8B-B14F-4D97-AF65-F5344CB8AC3E}">
        <p14:creationId xmlns:p14="http://schemas.microsoft.com/office/powerpoint/2010/main" val="292583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gray waves"/>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88" y="635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a:grpSpLocks/>
          </p:cNvGrpSpPr>
          <p:nvPr/>
        </p:nvGrpSpPr>
        <p:grpSpPr bwMode="auto">
          <a:xfrm>
            <a:off x="0" y="6400800"/>
            <a:ext cx="9144000" cy="457200"/>
            <a:chOff x="0" y="2016"/>
            <a:chExt cx="5760" cy="288"/>
          </a:xfrm>
        </p:grpSpPr>
        <p:sp>
          <p:nvSpPr>
            <p:cNvPr id="1032" name="Rectangle 9"/>
            <p:cNvSpPr>
              <a:spLocks noChangeArrowheads="1"/>
            </p:cNvSpPr>
            <p:nvPr/>
          </p:nvSpPr>
          <p:spPr bwMode="auto">
            <a:xfrm>
              <a:off x="0" y="2016"/>
              <a:ext cx="5760" cy="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nvGrpSpPr>
            <p:cNvPr id="4" name="Group 10"/>
            <p:cNvGrpSpPr>
              <a:grpSpLocks/>
            </p:cNvGrpSpPr>
            <p:nvPr/>
          </p:nvGrpSpPr>
          <p:grpSpPr bwMode="auto">
            <a:xfrm>
              <a:off x="96" y="2095"/>
              <a:ext cx="720" cy="131"/>
              <a:chOff x="192" y="3835"/>
              <a:chExt cx="1804" cy="329"/>
            </a:xfrm>
          </p:grpSpPr>
          <p:grpSp>
            <p:nvGrpSpPr>
              <p:cNvPr id="5" name="Group 11"/>
              <p:cNvGrpSpPr>
                <a:grpSpLocks/>
              </p:cNvGrpSpPr>
              <p:nvPr/>
            </p:nvGrpSpPr>
            <p:grpSpPr bwMode="auto">
              <a:xfrm>
                <a:off x="1667" y="3835"/>
                <a:ext cx="329" cy="329"/>
                <a:chOff x="3211" y="1338"/>
                <a:chExt cx="485" cy="485"/>
              </a:xfrm>
            </p:grpSpPr>
            <p:sp>
              <p:nvSpPr>
                <p:cNvPr id="1051" name="Oval 12"/>
                <p:cNvSpPr>
                  <a:spLocks noChangeArrowheads="1"/>
                </p:cNvSpPr>
                <p:nvPr/>
              </p:nvSpPr>
              <p:spPr bwMode="auto">
                <a:xfrm>
                  <a:off x="3211" y="1338"/>
                  <a:ext cx="485" cy="485"/>
                </a:xfrm>
                <a:prstGeom prst="ellipse">
                  <a:avLst/>
                </a:prstGeom>
                <a:gradFill rotWithShape="1">
                  <a:gsLst>
                    <a:gs pos="0">
                      <a:srgbClr val="00BEF2"/>
                    </a:gs>
                    <a:gs pos="100000">
                      <a:srgbClr val="0097C0"/>
                    </a:gs>
                  </a:gsLst>
                  <a:lin ang="5400000" scaled="1"/>
                </a:gra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o-RO">
                    <a:solidFill>
                      <a:srgbClr val="000000"/>
                    </a:solidFill>
                  </a:endParaRPr>
                </a:p>
              </p:txBody>
            </p:sp>
            <p:sp>
              <p:nvSpPr>
                <p:cNvPr id="1052" name="Oval 13"/>
                <p:cNvSpPr>
                  <a:spLocks noChangeArrowheads="1"/>
                </p:cNvSpPr>
                <p:nvPr/>
              </p:nvSpPr>
              <p:spPr bwMode="auto">
                <a:xfrm>
                  <a:off x="3323" y="1361"/>
                  <a:ext cx="261" cy="213"/>
                </a:xfrm>
                <a:prstGeom prst="ellipse">
                  <a:avLst/>
                </a:prstGeom>
                <a:gradFill rotWithShape="1">
                  <a:gsLst>
                    <a:gs pos="0">
                      <a:srgbClr val="FFFFFF"/>
                    </a:gs>
                    <a:gs pos="100000">
                      <a:srgbClr val="FF0000">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sp>
              <p:nvSpPr>
                <p:cNvPr id="1053" name="Oval 14"/>
                <p:cNvSpPr>
                  <a:spLocks noChangeArrowheads="1"/>
                </p:cNvSpPr>
                <p:nvPr/>
              </p:nvSpPr>
              <p:spPr bwMode="auto">
                <a:xfrm>
                  <a:off x="3211" y="1338"/>
                  <a:ext cx="485" cy="485"/>
                </a:xfrm>
                <a:prstGeom prst="ellipse">
                  <a:avLst/>
                </a:prstGeom>
                <a:gradFill rotWithShape="1">
                  <a:gsLst>
                    <a:gs pos="0">
                      <a:srgbClr val="004B6F">
                        <a:alpha val="6000"/>
                      </a:srgbClr>
                    </a:gs>
                    <a:gs pos="100000">
                      <a:srgbClr val="00A2E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grpSp>
            <p:nvGrpSpPr>
              <p:cNvPr id="6" name="Group 15"/>
              <p:cNvGrpSpPr>
                <a:grpSpLocks/>
              </p:cNvGrpSpPr>
              <p:nvPr/>
            </p:nvGrpSpPr>
            <p:grpSpPr bwMode="auto">
              <a:xfrm>
                <a:off x="1298" y="3835"/>
                <a:ext cx="329" cy="329"/>
                <a:chOff x="3211" y="1922"/>
                <a:chExt cx="485" cy="485"/>
              </a:xfrm>
            </p:grpSpPr>
            <p:sp>
              <p:nvSpPr>
                <p:cNvPr id="1048" name="Oval 16"/>
                <p:cNvSpPr>
                  <a:spLocks noChangeArrowheads="1"/>
                </p:cNvSpPr>
                <p:nvPr/>
              </p:nvSpPr>
              <p:spPr bwMode="auto">
                <a:xfrm>
                  <a:off x="3211" y="1922"/>
                  <a:ext cx="485" cy="485"/>
                </a:xfrm>
                <a:prstGeom prst="ellipse">
                  <a:avLst/>
                </a:prstGeom>
                <a:gradFill rotWithShape="1">
                  <a:gsLst>
                    <a:gs pos="0">
                      <a:srgbClr val="6BB24A"/>
                    </a:gs>
                    <a:gs pos="100000">
                      <a:srgbClr val="558D3B"/>
                    </a:gs>
                  </a:gsLst>
                  <a:lin ang="5400000" scaled="1"/>
                </a:gra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o-RO">
                    <a:solidFill>
                      <a:srgbClr val="000000"/>
                    </a:solidFill>
                  </a:endParaRPr>
                </a:p>
              </p:txBody>
            </p:sp>
            <p:sp>
              <p:nvSpPr>
                <p:cNvPr id="1049" name="Oval 17"/>
                <p:cNvSpPr>
                  <a:spLocks noChangeArrowheads="1"/>
                </p:cNvSpPr>
                <p:nvPr/>
              </p:nvSpPr>
              <p:spPr bwMode="auto">
                <a:xfrm>
                  <a:off x="3323" y="1945"/>
                  <a:ext cx="261" cy="213"/>
                </a:xfrm>
                <a:prstGeom prst="ellipse">
                  <a:avLst/>
                </a:prstGeom>
                <a:gradFill rotWithShape="1">
                  <a:gsLst>
                    <a:gs pos="0">
                      <a:srgbClr val="FFFFFF"/>
                    </a:gs>
                    <a:gs pos="100000">
                      <a:srgbClr val="FF0000">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sp>
              <p:nvSpPr>
                <p:cNvPr id="1050" name="Oval 18"/>
                <p:cNvSpPr>
                  <a:spLocks noChangeArrowheads="1"/>
                </p:cNvSpPr>
                <p:nvPr/>
              </p:nvSpPr>
              <p:spPr bwMode="auto">
                <a:xfrm>
                  <a:off x="3211" y="1922"/>
                  <a:ext cx="485" cy="485"/>
                </a:xfrm>
                <a:prstGeom prst="ellipse">
                  <a:avLst/>
                </a:prstGeom>
                <a:gradFill rotWithShape="1">
                  <a:gsLst>
                    <a:gs pos="0">
                      <a:srgbClr val="325222">
                        <a:alpha val="6000"/>
                      </a:srgbClr>
                    </a:gs>
                    <a:gs pos="100000">
                      <a:srgbClr val="6BB24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grpSp>
            <p:nvGrpSpPr>
              <p:cNvPr id="7" name="Group 19"/>
              <p:cNvGrpSpPr>
                <a:grpSpLocks/>
              </p:cNvGrpSpPr>
              <p:nvPr/>
            </p:nvGrpSpPr>
            <p:grpSpPr bwMode="auto">
              <a:xfrm>
                <a:off x="929" y="3835"/>
                <a:ext cx="329" cy="329"/>
                <a:chOff x="3211" y="2490"/>
                <a:chExt cx="485" cy="485"/>
              </a:xfrm>
            </p:grpSpPr>
            <p:sp>
              <p:nvSpPr>
                <p:cNvPr id="1045" name="Oval 20"/>
                <p:cNvSpPr>
                  <a:spLocks noChangeArrowheads="1"/>
                </p:cNvSpPr>
                <p:nvPr/>
              </p:nvSpPr>
              <p:spPr bwMode="auto">
                <a:xfrm>
                  <a:off x="3211" y="2490"/>
                  <a:ext cx="485" cy="485"/>
                </a:xfrm>
                <a:prstGeom prst="ellipse">
                  <a:avLst/>
                </a:prstGeom>
                <a:gradFill rotWithShape="1">
                  <a:gsLst>
                    <a:gs pos="0">
                      <a:srgbClr val="FFC310"/>
                    </a:gs>
                    <a:gs pos="100000">
                      <a:srgbClr val="CA9A0D"/>
                    </a:gs>
                  </a:gsLst>
                  <a:lin ang="5400000" scaled="1"/>
                </a:gra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o-RO">
                    <a:solidFill>
                      <a:srgbClr val="000000"/>
                    </a:solidFill>
                  </a:endParaRPr>
                </a:p>
              </p:txBody>
            </p:sp>
            <p:sp>
              <p:nvSpPr>
                <p:cNvPr id="1046" name="Oval 21"/>
                <p:cNvSpPr>
                  <a:spLocks noChangeArrowheads="1"/>
                </p:cNvSpPr>
                <p:nvPr/>
              </p:nvSpPr>
              <p:spPr bwMode="auto">
                <a:xfrm>
                  <a:off x="3323" y="2513"/>
                  <a:ext cx="261" cy="213"/>
                </a:xfrm>
                <a:prstGeom prst="ellipse">
                  <a:avLst/>
                </a:prstGeom>
                <a:gradFill rotWithShape="1">
                  <a:gsLst>
                    <a:gs pos="0">
                      <a:srgbClr val="FFFFFF"/>
                    </a:gs>
                    <a:gs pos="100000">
                      <a:srgbClr val="FF0000">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sp>
              <p:nvSpPr>
                <p:cNvPr id="1047" name="Oval 22"/>
                <p:cNvSpPr>
                  <a:spLocks noChangeArrowheads="1"/>
                </p:cNvSpPr>
                <p:nvPr/>
              </p:nvSpPr>
              <p:spPr bwMode="auto">
                <a:xfrm>
                  <a:off x="3211" y="2490"/>
                  <a:ext cx="485" cy="485"/>
                </a:xfrm>
                <a:prstGeom prst="ellipse">
                  <a:avLst/>
                </a:prstGeom>
                <a:gradFill rotWithShape="1">
                  <a:gsLst>
                    <a:gs pos="0">
                      <a:srgbClr val="765A07">
                        <a:alpha val="6000"/>
                      </a:srgbClr>
                    </a:gs>
                    <a:gs pos="100000">
                      <a:srgbClr val="FFC31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grpSp>
            <p:nvGrpSpPr>
              <p:cNvPr id="8" name="Group 23"/>
              <p:cNvGrpSpPr>
                <a:grpSpLocks/>
              </p:cNvGrpSpPr>
              <p:nvPr/>
            </p:nvGrpSpPr>
            <p:grpSpPr bwMode="auto">
              <a:xfrm>
                <a:off x="560" y="3835"/>
                <a:ext cx="329" cy="329"/>
                <a:chOff x="3211" y="3078"/>
                <a:chExt cx="485" cy="485"/>
              </a:xfrm>
            </p:grpSpPr>
            <p:sp>
              <p:nvSpPr>
                <p:cNvPr id="1042" name="Oval 24"/>
                <p:cNvSpPr>
                  <a:spLocks noChangeArrowheads="1"/>
                </p:cNvSpPr>
                <p:nvPr/>
              </p:nvSpPr>
              <p:spPr bwMode="auto">
                <a:xfrm>
                  <a:off x="3211" y="3078"/>
                  <a:ext cx="485" cy="485"/>
                </a:xfrm>
                <a:prstGeom prst="ellipse">
                  <a:avLst/>
                </a:prstGeom>
                <a:gradFill rotWithShape="1">
                  <a:gsLst>
                    <a:gs pos="0">
                      <a:srgbClr val="FF9147"/>
                    </a:gs>
                    <a:gs pos="100000">
                      <a:srgbClr val="CA7338"/>
                    </a:gs>
                  </a:gsLst>
                  <a:lin ang="5400000" scaled="1"/>
                </a:gra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o-RO">
                    <a:solidFill>
                      <a:srgbClr val="000000"/>
                    </a:solidFill>
                  </a:endParaRPr>
                </a:p>
              </p:txBody>
            </p:sp>
            <p:sp>
              <p:nvSpPr>
                <p:cNvPr id="1043" name="Oval 25"/>
                <p:cNvSpPr>
                  <a:spLocks noChangeArrowheads="1"/>
                </p:cNvSpPr>
                <p:nvPr/>
              </p:nvSpPr>
              <p:spPr bwMode="auto">
                <a:xfrm>
                  <a:off x="3323" y="3101"/>
                  <a:ext cx="261" cy="213"/>
                </a:xfrm>
                <a:prstGeom prst="ellipse">
                  <a:avLst/>
                </a:prstGeom>
                <a:gradFill rotWithShape="1">
                  <a:gsLst>
                    <a:gs pos="0">
                      <a:srgbClr val="FFFFFF"/>
                    </a:gs>
                    <a:gs pos="100000">
                      <a:srgbClr val="FF0000">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sp>
              <p:nvSpPr>
                <p:cNvPr id="1044" name="Oval 26"/>
                <p:cNvSpPr>
                  <a:spLocks noChangeArrowheads="1"/>
                </p:cNvSpPr>
                <p:nvPr/>
              </p:nvSpPr>
              <p:spPr bwMode="auto">
                <a:xfrm>
                  <a:off x="3211" y="3078"/>
                  <a:ext cx="485" cy="485"/>
                </a:xfrm>
                <a:prstGeom prst="ellipse">
                  <a:avLst/>
                </a:prstGeom>
                <a:gradFill rotWithShape="1">
                  <a:gsLst>
                    <a:gs pos="0">
                      <a:srgbClr val="723C0F">
                        <a:alpha val="6000"/>
                      </a:srgbClr>
                    </a:gs>
                    <a:gs pos="100000">
                      <a:srgbClr val="F7822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grpSp>
            <p:nvGrpSpPr>
              <p:cNvPr id="9" name="Group 27"/>
              <p:cNvGrpSpPr>
                <a:grpSpLocks/>
              </p:cNvGrpSpPr>
              <p:nvPr/>
            </p:nvGrpSpPr>
            <p:grpSpPr bwMode="auto">
              <a:xfrm>
                <a:off x="192" y="3835"/>
                <a:ext cx="329" cy="329"/>
                <a:chOff x="3211" y="3686"/>
                <a:chExt cx="485" cy="485"/>
              </a:xfrm>
            </p:grpSpPr>
            <p:sp>
              <p:nvSpPr>
                <p:cNvPr id="1039" name="Oval 28"/>
                <p:cNvSpPr>
                  <a:spLocks noChangeArrowheads="1"/>
                </p:cNvSpPr>
                <p:nvPr/>
              </p:nvSpPr>
              <p:spPr bwMode="auto">
                <a:xfrm>
                  <a:off x="3211" y="3686"/>
                  <a:ext cx="485" cy="485"/>
                </a:xfrm>
                <a:prstGeom prst="ellipse">
                  <a:avLst/>
                </a:prstGeom>
                <a:gradFill rotWithShape="1">
                  <a:gsLst>
                    <a:gs pos="0">
                      <a:srgbClr val="FF1C21"/>
                    </a:gs>
                    <a:gs pos="100000">
                      <a:srgbClr val="CA161A"/>
                    </a:gs>
                  </a:gsLst>
                  <a:lin ang="5400000" scaled="1"/>
                </a:gra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ro-RO">
                    <a:solidFill>
                      <a:srgbClr val="000000"/>
                    </a:solidFill>
                  </a:endParaRPr>
                </a:p>
              </p:txBody>
            </p:sp>
            <p:sp>
              <p:nvSpPr>
                <p:cNvPr id="1040" name="Oval 29"/>
                <p:cNvSpPr>
                  <a:spLocks noChangeArrowheads="1"/>
                </p:cNvSpPr>
                <p:nvPr/>
              </p:nvSpPr>
              <p:spPr bwMode="auto">
                <a:xfrm>
                  <a:off x="3323" y="3709"/>
                  <a:ext cx="261" cy="213"/>
                </a:xfrm>
                <a:prstGeom prst="ellipse">
                  <a:avLst/>
                </a:prstGeom>
                <a:gradFill rotWithShape="1">
                  <a:gsLst>
                    <a:gs pos="0">
                      <a:srgbClr val="FFFFFF"/>
                    </a:gs>
                    <a:gs pos="100000">
                      <a:srgbClr val="FF0000">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sp>
              <p:nvSpPr>
                <p:cNvPr id="1041" name="Oval 30"/>
                <p:cNvSpPr>
                  <a:spLocks noChangeArrowheads="1"/>
                </p:cNvSpPr>
                <p:nvPr/>
              </p:nvSpPr>
              <p:spPr bwMode="auto">
                <a:xfrm>
                  <a:off x="3211" y="3686"/>
                  <a:ext cx="485" cy="485"/>
                </a:xfrm>
                <a:prstGeom prst="ellipse">
                  <a:avLst/>
                </a:prstGeom>
                <a:gradFill rotWithShape="1">
                  <a:gsLst>
                    <a:gs pos="0">
                      <a:srgbClr val="760D0F">
                        <a:alpha val="6000"/>
                      </a:srgbClr>
                    </a:gs>
                    <a:gs pos="100000">
                      <a:srgbClr val="FF1C2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solidFill>
                      <a:srgbClr val="000000"/>
                    </a:solidFill>
                  </a:endParaRPr>
                </a:p>
              </p:txBody>
            </p:sp>
          </p:grpSp>
        </p:grpSp>
      </p:grpSp>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657600" y="6489700"/>
            <a:ext cx="1981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C0C0C0"/>
                </a:solidFill>
              </a:defRPr>
            </a:lvl1pPr>
          </a:lstStyle>
          <a:p>
            <a:fld id="{22F493A0-297F-4CC4-968E-CB9E3BED95C4}" type="datetimeFigureOut">
              <a:rPr lang="ro-RO" smtClean="0"/>
              <a:pPr/>
              <a:t>22.08.2016</a:t>
            </a:fld>
            <a:endParaRPr lang="ro-RO"/>
          </a:p>
        </p:txBody>
      </p:sp>
      <p:sp>
        <p:nvSpPr>
          <p:cNvPr id="1030" name="Rectangle 6"/>
          <p:cNvSpPr>
            <a:spLocks noGrp="1" noChangeArrowheads="1"/>
          </p:cNvSpPr>
          <p:nvPr>
            <p:ph type="sldNum" sz="quarter" idx="4"/>
          </p:nvPr>
        </p:nvSpPr>
        <p:spPr bwMode="auto">
          <a:xfrm>
            <a:off x="6934200" y="6477000"/>
            <a:ext cx="2133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C0C0C0"/>
                </a:solidFill>
              </a:defRPr>
            </a:lvl1pPr>
          </a:lstStyle>
          <a:p>
            <a:fld id="{B056A260-AF2D-42C8-AF82-3B926F66E74B}"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txStyles>
    <p:titleStyle>
      <a:lvl1pPr algn="l" rtl="0" eaLnBrk="1" fontAlgn="base" hangingPunct="1">
        <a:spcBef>
          <a:spcPct val="0"/>
        </a:spcBef>
        <a:spcAft>
          <a:spcPct val="0"/>
        </a:spcAft>
        <a:defRPr sz="4400">
          <a:solidFill>
            <a:srgbClr val="FF0000"/>
          </a:solidFill>
          <a:latin typeface="+mj-lt"/>
          <a:ea typeface="+mj-ea"/>
          <a:cs typeface="+mj-cs"/>
        </a:defRPr>
      </a:lvl1pPr>
      <a:lvl2pPr algn="l" rtl="0" eaLnBrk="1" fontAlgn="base" hangingPunct="1">
        <a:spcBef>
          <a:spcPct val="0"/>
        </a:spcBef>
        <a:spcAft>
          <a:spcPct val="0"/>
        </a:spcAft>
        <a:defRPr sz="4400">
          <a:solidFill>
            <a:srgbClr val="FF0000"/>
          </a:solidFill>
          <a:latin typeface="Arial" charset="0"/>
        </a:defRPr>
      </a:lvl2pPr>
      <a:lvl3pPr algn="l" rtl="0" eaLnBrk="1" fontAlgn="base" hangingPunct="1">
        <a:spcBef>
          <a:spcPct val="0"/>
        </a:spcBef>
        <a:spcAft>
          <a:spcPct val="0"/>
        </a:spcAft>
        <a:defRPr sz="4400">
          <a:solidFill>
            <a:srgbClr val="FF0000"/>
          </a:solidFill>
          <a:latin typeface="Arial" charset="0"/>
        </a:defRPr>
      </a:lvl3pPr>
      <a:lvl4pPr algn="l" rtl="0" eaLnBrk="1" fontAlgn="base" hangingPunct="1">
        <a:spcBef>
          <a:spcPct val="0"/>
        </a:spcBef>
        <a:spcAft>
          <a:spcPct val="0"/>
        </a:spcAft>
        <a:defRPr sz="4400">
          <a:solidFill>
            <a:srgbClr val="FF0000"/>
          </a:solidFill>
          <a:latin typeface="Arial" charset="0"/>
        </a:defRPr>
      </a:lvl4pPr>
      <a:lvl5pPr algn="l" rtl="0" eaLnBrk="1" fontAlgn="base" hangingPunct="1">
        <a:spcBef>
          <a:spcPct val="0"/>
        </a:spcBef>
        <a:spcAft>
          <a:spcPct val="0"/>
        </a:spcAft>
        <a:defRPr sz="4400">
          <a:solidFill>
            <a:srgbClr val="FF0000"/>
          </a:solidFill>
          <a:latin typeface="Arial" charset="0"/>
        </a:defRPr>
      </a:lvl5pPr>
      <a:lvl6pPr marL="457200" algn="l" rtl="0" eaLnBrk="1" fontAlgn="base" hangingPunct="1">
        <a:spcBef>
          <a:spcPct val="0"/>
        </a:spcBef>
        <a:spcAft>
          <a:spcPct val="0"/>
        </a:spcAft>
        <a:defRPr sz="4400">
          <a:solidFill>
            <a:srgbClr val="FF0000"/>
          </a:solidFill>
          <a:latin typeface="Arial" charset="0"/>
        </a:defRPr>
      </a:lvl6pPr>
      <a:lvl7pPr marL="914400" algn="l" rtl="0" eaLnBrk="1" fontAlgn="base" hangingPunct="1">
        <a:spcBef>
          <a:spcPct val="0"/>
        </a:spcBef>
        <a:spcAft>
          <a:spcPct val="0"/>
        </a:spcAft>
        <a:defRPr sz="4400">
          <a:solidFill>
            <a:srgbClr val="FF0000"/>
          </a:solidFill>
          <a:latin typeface="Arial" charset="0"/>
        </a:defRPr>
      </a:lvl7pPr>
      <a:lvl8pPr marL="1371600" algn="l" rtl="0" eaLnBrk="1" fontAlgn="base" hangingPunct="1">
        <a:spcBef>
          <a:spcPct val="0"/>
        </a:spcBef>
        <a:spcAft>
          <a:spcPct val="0"/>
        </a:spcAft>
        <a:defRPr sz="4400">
          <a:solidFill>
            <a:srgbClr val="FF0000"/>
          </a:solidFill>
          <a:latin typeface="Arial" charset="0"/>
        </a:defRPr>
      </a:lvl8pPr>
      <a:lvl9pPr marL="1828800" algn="l" rtl="0" eaLnBrk="1" fontAlgn="base" hangingPunct="1">
        <a:spcBef>
          <a:spcPct val="0"/>
        </a:spcBef>
        <a:spcAft>
          <a:spcPct val="0"/>
        </a:spcAft>
        <a:defRPr sz="4400">
          <a:solidFill>
            <a:srgbClr val="FF0000"/>
          </a:solidFill>
          <a:latin typeface="Arial" charset="0"/>
        </a:defRPr>
      </a:lvl9pPr>
    </p:titleStyle>
    <p:bodyStyle>
      <a:lvl1pPr marL="230188" indent="-230188" algn="l" rtl="0" eaLnBrk="1" fontAlgn="base" hangingPunct="1">
        <a:spcBef>
          <a:spcPct val="0"/>
        </a:spcBef>
        <a:spcAft>
          <a:spcPct val="0"/>
        </a:spcAft>
        <a:buClr>
          <a:srgbClr val="FF0000"/>
        </a:buClr>
        <a:buSzPct val="130000"/>
        <a:buFont typeface="Arial" charset="0"/>
        <a:buChar char="•"/>
        <a:defRPr sz="3200">
          <a:solidFill>
            <a:schemeClr val="tx1"/>
          </a:solidFill>
          <a:latin typeface="+mn-lt"/>
          <a:ea typeface="+mn-ea"/>
          <a:cs typeface="+mn-cs"/>
        </a:defRPr>
      </a:lvl1pPr>
      <a:lvl2pPr marL="573088" indent="-228600" algn="l" rtl="0" eaLnBrk="1" fontAlgn="base" hangingPunct="1">
        <a:spcBef>
          <a:spcPct val="0"/>
        </a:spcBef>
        <a:spcAft>
          <a:spcPct val="0"/>
        </a:spcAft>
        <a:buClr>
          <a:srgbClr val="F78221"/>
        </a:buClr>
        <a:buSzPct val="130000"/>
        <a:buFont typeface="Arial" charset="0"/>
        <a:buChar char="•"/>
        <a:defRPr sz="2800">
          <a:solidFill>
            <a:schemeClr val="tx1"/>
          </a:solidFill>
          <a:latin typeface="+mn-lt"/>
        </a:defRPr>
      </a:lvl2pPr>
      <a:lvl3pPr marL="914400" indent="-227013" algn="l" rtl="0" eaLnBrk="1" fontAlgn="base" hangingPunct="1">
        <a:spcBef>
          <a:spcPct val="0"/>
        </a:spcBef>
        <a:spcAft>
          <a:spcPct val="0"/>
        </a:spcAft>
        <a:buClr>
          <a:srgbClr val="FFC310"/>
        </a:buClr>
        <a:buSzPct val="130000"/>
        <a:buFont typeface="Arial" charset="0"/>
        <a:buChar char="•"/>
        <a:defRPr sz="2400">
          <a:solidFill>
            <a:schemeClr val="tx1"/>
          </a:solidFill>
          <a:latin typeface="+mn-lt"/>
        </a:defRPr>
      </a:lvl3pPr>
      <a:lvl4pPr marL="1255713" indent="-227013" algn="l" rtl="0" eaLnBrk="1" fontAlgn="base" hangingPunct="1">
        <a:spcBef>
          <a:spcPct val="0"/>
        </a:spcBef>
        <a:spcAft>
          <a:spcPct val="0"/>
        </a:spcAft>
        <a:buClr>
          <a:srgbClr val="6BB24A"/>
        </a:buClr>
        <a:buSzPct val="130000"/>
        <a:buFont typeface="Arial" charset="0"/>
        <a:buChar char="•"/>
        <a:defRPr sz="2000">
          <a:solidFill>
            <a:schemeClr val="tx1"/>
          </a:solidFill>
          <a:latin typeface="+mn-lt"/>
        </a:defRPr>
      </a:lvl4pPr>
      <a:lvl5pPr marL="1598613" indent="-228600" algn="l" rtl="0" eaLnBrk="1" fontAlgn="base" hangingPunct="1">
        <a:spcBef>
          <a:spcPct val="0"/>
        </a:spcBef>
        <a:spcAft>
          <a:spcPct val="0"/>
        </a:spcAft>
        <a:buClr>
          <a:srgbClr val="00A2EF"/>
        </a:buClr>
        <a:buSzPct val="130000"/>
        <a:buFont typeface="Arial" charset="0"/>
        <a:buChar char="•"/>
        <a:defRPr sz="2000">
          <a:solidFill>
            <a:schemeClr val="tx1"/>
          </a:solidFill>
          <a:latin typeface="+mn-lt"/>
        </a:defRPr>
      </a:lvl5pPr>
      <a:lvl6pPr marL="2055813" indent="-228600" algn="l" rtl="0" eaLnBrk="1" fontAlgn="base" hangingPunct="1">
        <a:spcBef>
          <a:spcPct val="0"/>
        </a:spcBef>
        <a:spcAft>
          <a:spcPct val="0"/>
        </a:spcAft>
        <a:buClr>
          <a:srgbClr val="00A2EF"/>
        </a:buClr>
        <a:buSzPct val="130000"/>
        <a:buFont typeface="Arial" charset="0"/>
        <a:buChar char="•"/>
        <a:defRPr sz="2000">
          <a:solidFill>
            <a:schemeClr val="tx1"/>
          </a:solidFill>
          <a:latin typeface="+mn-lt"/>
        </a:defRPr>
      </a:lvl6pPr>
      <a:lvl7pPr marL="2513013" indent="-228600" algn="l" rtl="0" eaLnBrk="1" fontAlgn="base" hangingPunct="1">
        <a:spcBef>
          <a:spcPct val="0"/>
        </a:spcBef>
        <a:spcAft>
          <a:spcPct val="0"/>
        </a:spcAft>
        <a:buClr>
          <a:srgbClr val="00A2EF"/>
        </a:buClr>
        <a:buSzPct val="130000"/>
        <a:buFont typeface="Arial" charset="0"/>
        <a:buChar char="•"/>
        <a:defRPr sz="2000">
          <a:solidFill>
            <a:schemeClr val="tx1"/>
          </a:solidFill>
          <a:latin typeface="+mn-lt"/>
        </a:defRPr>
      </a:lvl7pPr>
      <a:lvl8pPr marL="2970213" indent="-228600" algn="l" rtl="0" eaLnBrk="1" fontAlgn="base" hangingPunct="1">
        <a:spcBef>
          <a:spcPct val="0"/>
        </a:spcBef>
        <a:spcAft>
          <a:spcPct val="0"/>
        </a:spcAft>
        <a:buClr>
          <a:srgbClr val="00A2EF"/>
        </a:buClr>
        <a:buSzPct val="130000"/>
        <a:buFont typeface="Arial" charset="0"/>
        <a:buChar char="•"/>
        <a:defRPr sz="2000">
          <a:solidFill>
            <a:schemeClr val="tx1"/>
          </a:solidFill>
          <a:latin typeface="+mn-lt"/>
        </a:defRPr>
      </a:lvl8pPr>
      <a:lvl9pPr marL="3427413" indent="-228600" algn="l" rtl="0" eaLnBrk="1" fontAlgn="base" hangingPunct="1">
        <a:spcBef>
          <a:spcPct val="0"/>
        </a:spcBef>
        <a:spcAft>
          <a:spcPct val="0"/>
        </a:spcAft>
        <a:buClr>
          <a:srgbClr val="00A2EF"/>
        </a:buClr>
        <a:buSzPct val="130000"/>
        <a:buFont typeface="Arial" charset="0"/>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67" b="0">
                <a:latin typeface="+mn-lt"/>
              </a:defRPr>
            </a:lvl1pPr>
          </a:lstStyle>
          <a:p>
            <a:pPr fontAlgn="base">
              <a:spcBef>
                <a:spcPct val="0"/>
              </a:spcBef>
              <a:spcAft>
                <a:spcPct val="0"/>
              </a:spcAft>
              <a:defRPr/>
            </a:pPr>
            <a:endParaRPr lang="el-GR">
              <a:solidFill>
                <a:srgbClr val="000000"/>
              </a:solidFill>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67" b="0">
                <a:latin typeface="Arial Black" panose="020B0A04020102020204" pitchFamily="34" charset="0"/>
              </a:defRPr>
            </a:lvl1pPr>
          </a:lstStyle>
          <a:p>
            <a:pPr fontAlgn="base">
              <a:spcBef>
                <a:spcPct val="0"/>
              </a:spcBef>
              <a:spcAft>
                <a:spcPct val="0"/>
              </a:spcAft>
            </a:pPr>
            <a:fld id="{5FB82A53-A8E5-4288-90F0-7189C6DB05F5}" type="slidenum">
              <a:rPr lang="el-GR" altLang="sr-Latn-RS" smtClean="0">
                <a:solidFill>
                  <a:srgbClr val="000000"/>
                </a:solidFill>
              </a:rPr>
              <a:pPr fontAlgn="base">
                <a:spcBef>
                  <a:spcPct val="0"/>
                </a:spcBef>
                <a:spcAft>
                  <a:spcPct val="0"/>
                </a:spcAft>
              </a:pPr>
              <a:t>‹#›</a:t>
            </a:fld>
            <a:endParaRPr lang="el-GR" altLang="sr-Latn-RS" smtClean="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sp>
          <p:nvSpPr>
            <p:cNvPr id="2061" name="Rectangle 10"/>
            <p:cNvSpPr>
              <a:spLocks noChangeArrowheads="1"/>
            </p:cNvSpPr>
            <p:nvPr/>
          </p:nvSpPr>
          <p:spPr bwMode="auto">
            <a:xfrm>
              <a:off x="173" y="173"/>
              <a:ext cx="84" cy="87"/>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62" name="Rectangle 11"/>
            <p:cNvSpPr>
              <a:spLocks noChangeArrowheads="1"/>
            </p:cNvSpPr>
            <p:nvPr/>
          </p:nvSpPr>
          <p:spPr bwMode="auto">
            <a:xfrm>
              <a:off x="83" y="86"/>
              <a:ext cx="92" cy="87"/>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sp>
          <p:nvSpPr>
            <p:cNvPr id="2064" name="Rectangle 13"/>
            <p:cNvSpPr>
              <a:spLocks noChangeArrowheads="1"/>
            </p:cNvSpPr>
            <p:nvPr/>
          </p:nvSpPr>
          <p:spPr bwMode="auto">
            <a:xfrm>
              <a:off x="173" y="258"/>
              <a:ext cx="84" cy="86"/>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sr-Latn-RS" smtClean="0"/>
              <a:t>Κάντε κλικ για να επεξεργαστείτε τον τίτλο</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sr-Latn-RS" smtClean="0"/>
              <a:t>Κάντε κλικ για να επεξεργαστείτε τα στυλ κειμένου του υποδείγματος</a:t>
            </a:r>
          </a:p>
          <a:p>
            <a:pPr lvl="1"/>
            <a:r>
              <a:rPr lang="el-GR" altLang="sr-Latn-RS" smtClean="0"/>
              <a:t>Δεύτερου επιπέδου</a:t>
            </a:r>
          </a:p>
          <a:p>
            <a:pPr lvl="2"/>
            <a:r>
              <a:rPr lang="el-GR" altLang="sr-Latn-RS" smtClean="0"/>
              <a:t>Τρίτου επιπέδου</a:t>
            </a:r>
          </a:p>
          <a:p>
            <a:pPr lvl="3"/>
            <a:r>
              <a:rPr lang="el-GR" altLang="sr-Latn-RS" smtClean="0"/>
              <a:t>Τέταρτου επιπέδου</a:t>
            </a:r>
          </a:p>
          <a:p>
            <a:pPr lvl="4"/>
            <a:r>
              <a:rPr lang="el-GR" altLang="sr-Latn-RS" smtClean="0"/>
              <a:t>Πέμπτου επιπέδου</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67" b="0">
                <a:latin typeface="+mn-lt"/>
              </a:defRPr>
            </a:lvl1pPr>
          </a:lstStyle>
          <a:p>
            <a:pPr fontAlgn="base">
              <a:spcBef>
                <a:spcPct val="0"/>
              </a:spcBef>
              <a:spcAft>
                <a:spcPct val="0"/>
              </a:spcAft>
              <a:defRPr/>
            </a:pPr>
            <a:endParaRPr lang="el-GR">
              <a:solidFill>
                <a:srgbClr val="000000"/>
              </a:solidFill>
            </a:endParaRPr>
          </a:p>
        </p:txBody>
      </p:sp>
    </p:spTree>
    <p:extLst>
      <p:ext uri="{BB962C8B-B14F-4D97-AF65-F5344CB8AC3E}">
        <p14:creationId xmlns:p14="http://schemas.microsoft.com/office/powerpoint/2010/main" val="18879778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3911">
          <a:solidFill>
            <a:schemeClr val="tx1"/>
          </a:solidFill>
          <a:latin typeface="+mj-lt"/>
          <a:ea typeface="+mj-ea"/>
          <a:cs typeface="+mj-cs"/>
        </a:defRPr>
      </a:lvl1pPr>
      <a:lvl2pPr algn="l" rtl="0" eaLnBrk="0" fontAlgn="base" hangingPunct="0">
        <a:spcBef>
          <a:spcPct val="0"/>
        </a:spcBef>
        <a:spcAft>
          <a:spcPct val="0"/>
        </a:spcAft>
        <a:defRPr sz="3911">
          <a:solidFill>
            <a:schemeClr val="tx1"/>
          </a:solidFill>
          <a:latin typeface="Arial" pitchFamily="34" charset="0"/>
        </a:defRPr>
      </a:lvl2pPr>
      <a:lvl3pPr algn="l" rtl="0" eaLnBrk="0" fontAlgn="base" hangingPunct="0">
        <a:spcBef>
          <a:spcPct val="0"/>
        </a:spcBef>
        <a:spcAft>
          <a:spcPct val="0"/>
        </a:spcAft>
        <a:defRPr sz="3911">
          <a:solidFill>
            <a:schemeClr val="tx1"/>
          </a:solidFill>
          <a:latin typeface="Arial" pitchFamily="34" charset="0"/>
        </a:defRPr>
      </a:lvl3pPr>
      <a:lvl4pPr algn="l" rtl="0" eaLnBrk="0" fontAlgn="base" hangingPunct="0">
        <a:spcBef>
          <a:spcPct val="0"/>
        </a:spcBef>
        <a:spcAft>
          <a:spcPct val="0"/>
        </a:spcAft>
        <a:defRPr sz="3911">
          <a:solidFill>
            <a:schemeClr val="tx1"/>
          </a:solidFill>
          <a:latin typeface="Arial" pitchFamily="34" charset="0"/>
        </a:defRPr>
      </a:lvl4pPr>
      <a:lvl5pPr algn="l" rtl="0" eaLnBrk="0" fontAlgn="base" hangingPunct="0">
        <a:spcBef>
          <a:spcPct val="0"/>
        </a:spcBef>
        <a:spcAft>
          <a:spcPct val="0"/>
        </a:spcAft>
        <a:defRPr sz="3911">
          <a:solidFill>
            <a:schemeClr val="tx1"/>
          </a:solidFill>
          <a:latin typeface="Arial" pitchFamily="34" charset="0"/>
        </a:defRPr>
      </a:lvl5pPr>
      <a:lvl6pPr marL="406405" algn="l" rtl="0" fontAlgn="base">
        <a:spcBef>
          <a:spcPct val="0"/>
        </a:spcBef>
        <a:spcAft>
          <a:spcPct val="0"/>
        </a:spcAft>
        <a:defRPr sz="3911">
          <a:solidFill>
            <a:schemeClr val="tx1"/>
          </a:solidFill>
          <a:latin typeface="Arial" pitchFamily="34" charset="0"/>
        </a:defRPr>
      </a:lvl6pPr>
      <a:lvl7pPr marL="812810" algn="l" rtl="0" fontAlgn="base">
        <a:spcBef>
          <a:spcPct val="0"/>
        </a:spcBef>
        <a:spcAft>
          <a:spcPct val="0"/>
        </a:spcAft>
        <a:defRPr sz="3911">
          <a:solidFill>
            <a:schemeClr val="tx1"/>
          </a:solidFill>
          <a:latin typeface="Arial" pitchFamily="34" charset="0"/>
        </a:defRPr>
      </a:lvl7pPr>
      <a:lvl8pPr marL="1219215" algn="l" rtl="0" fontAlgn="base">
        <a:spcBef>
          <a:spcPct val="0"/>
        </a:spcBef>
        <a:spcAft>
          <a:spcPct val="0"/>
        </a:spcAft>
        <a:defRPr sz="3911">
          <a:solidFill>
            <a:schemeClr val="tx1"/>
          </a:solidFill>
          <a:latin typeface="Arial" pitchFamily="34" charset="0"/>
        </a:defRPr>
      </a:lvl8pPr>
      <a:lvl9pPr marL="1625620" algn="l" rtl="0" fontAlgn="base">
        <a:spcBef>
          <a:spcPct val="0"/>
        </a:spcBef>
        <a:spcAft>
          <a:spcPct val="0"/>
        </a:spcAft>
        <a:defRPr sz="3911">
          <a:solidFill>
            <a:schemeClr val="tx1"/>
          </a:solidFill>
          <a:latin typeface="Arial" pitchFamily="34" charset="0"/>
        </a:defRPr>
      </a:lvl9pPr>
    </p:titleStyle>
    <p:bodyStyle>
      <a:lvl1pPr marL="304804" indent="-304804" algn="l" rtl="0" eaLnBrk="0" fontAlgn="base" hangingPunct="0">
        <a:spcBef>
          <a:spcPct val="20000"/>
        </a:spcBef>
        <a:spcAft>
          <a:spcPct val="0"/>
        </a:spcAft>
        <a:buClr>
          <a:schemeClr val="bg2"/>
        </a:buClr>
        <a:buSzPct val="75000"/>
        <a:buFont typeface="Wingdings" panose="05000000000000000000" pitchFamily="2" charset="2"/>
        <a:buChar char="n"/>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accent2"/>
        </a:buClr>
        <a:buSzPct val="80000"/>
        <a:buFont typeface="Wingdings" panose="05000000000000000000" pitchFamily="2" charset="2"/>
        <a:buChar char="¨"/>
        <a:defRPr sz="2489">
          <a:solidFill>
            <a:schemeClr val="tx1"/>
          </a:solidFill>
          <a:latin typeface="+mn-lt"/>
        </a:defRPr>
      </a:lvl2pPr>
      <a:lvl3pPr marL="1016013" indent="-203203" algn="l" rtl="0" eaLnBrk="0" fontAlgn="base" hangingPunct="0">
        <a:spcBef>
          <a:spcPct val="20000"/>
        </a:spcBef>
        <a:spcAft>
          <a:spcPct val="0"/>
        </a:spcAft>
        <a:buClr>
          <a:schemeClr val="bg2"/>
        </a:buClr>
        <a:buSzPct val="65000"/>
        <a:buFont typeface="Wingdings" panose="05000000000000000000" pitchFamily="2" charset="2"/>
        <a:buChar char="n"/>
        <a:defRPr sz="2133">
          <a:solidFill>
            <a:schemeClr val="tx1"/>
          </a:solidFill>
          <a:latin typeface="+mn-lt"/>
        </a:defRPr>
      </a:lvl3pPr>
      <a:lvl4pPr marL="1422418" indent="-203203" algn="l" rtl="0" eaLnBrk="0" fontAlgn="base" hangingPunct="0">
        <a:spcBef>
          <a:spcPct val="20000"/>
        </a:spcBef>
        <a:spcAft>
          <a:spcPct val="0"/>
        </a:spcAft>
        <a:buClr>
          <a:schemeClr val="accent2"/>
        </a:buClr>
        <a:buSzPct val="70000"/>
        <a:buFont typeface="Wingdings" panose="05000000000000000000" pitchFamily="2" charset="2"/>
        <a:buChar char="¨"/>
        <a:defRPr sz="1778">
          <a:solidFill>
            <a:schemeClr val="tx1"/>
          </a:solidFill>
          <a:latin typeface="+mn-lt"/>
        </a:defRPr>
      </a:lvl4pPr>
      <a:lvl5pPr marL="1828823" indent="-203203" algn="l" rtl="0" eaLnBrk="0" fontAlgn="base" hangingPunct="0">
        <a:spcBef>
          <a:spcPct val="20000"/>
        </a:spcBef>
        <a:spcAft>
          <a:spcPct val="0"/>
        </a:spcAft>
        <a:buClr>
          <a:schemeClr val="bg2"/>
        </a:buClr>
        <a:buFont typeface="Wingdings" panose="05000000000000000000" pitchFamily="2" charset="2"/>
        <a:buChar char="§"/>
        <a:defRPr sz="1778">
          <a:solidFill>
            <a:schemeClr val="tx1"/>
          </a:solidFill>
          <a:latin typeface="+mn-lt"/>
        </a:defRPr>
      </a:lvl5pPr>
      <a:lvl6pPr marL="2235228"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6pPr>
      <a:lvl7pPr marL="2641633"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7pPr>
      <a:lvl8pPr marL="3048038"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8pPr>
      <a:lvl9pPr marL="3454443"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9pPr>
    </p:bodyStyle>
    <p:otherStyle>
      <a:defPPr>
        <a:defRPr lang="el-GR"/>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347134" y="4261555"/>
            <a:ext cx="8384822" cy="959556"/>
          </a:xfrm>
        </p:spPr>
        <p:txBody>
          <a:bodyPr/>
          <a:lstStyle/>
          <a:p>
            <a:r>
              <a:rPr lang="en-US" sz="1600" dirty="0">
                <a:solidFill>
                  <a:schemeClr val="tx2"/>
                </a:solidFill>
              </a:rPr>
              <a:t>Prof. Dr. Maria </a:t>
            </a:r>
            <a:r>
              <a:rPr lang="en-US" sz="1600" dirty="0" err="1">
                <a:solidFill>
                  <a:schemeClr val="tx2"/>
                </a:solidFill>
              </a:rPr>
              <a:t>Dorobantu</a:t>
            </a:r>
            <a:endParaRPr lang="en-US" sz="1600" dirty="0">
              <a:solidFill>
                <a:schemeClr val="tx2"/>
              </a:solidFill>
            </a:endParaRPr>
          </a:p>
          <a:p>
            <a:r>
              <a:rPr lang="en-US" sz="1600" dirty="0">
                <a:solidFill>
                  <a:schemeClr val="tx2"/>
                </a:solidFill>
              </a:rPr>
              <a:t>“Carol Davila” University of Medicine and Pharmacy,</a:t>
            </a:r>
          </a:p>
          <a:p>
            <a:r>
              <a:rPr lang="en-US" sz="1600" dirty="0">
                <a:solidFill>
                  <a:schemeClr val="tx2"/>
                </a:solidFill>
              </a:rPr>
              <a:t>Clinical </a:t>
            </a:r>
            <a:r>
              <a:rPr lang="en-US" sz="1600" dirty="0" err="1" smtClean="0">
                <a:solidFill>
                  <a:schemeClr val="tx2"/>
                </a:solidFill>
              </a:rPr>
              <a:t>Emergen</a:t>
            </a:r>
            <a:r>
              <a:rPr lang="hr-HR" sz="1600" dirty="0" smtClean="0">
                <a:solidFill>
                  <a:schemeClr val="tx2"/>
                </a:solidFill>
              </a:rPr>
              <a:t>c</a:t>
            </a:r>
            <a:r>
              <a:rPr lang="en-US" sz="1600" dirty="0" smtClean="0">
                <a:solidFill>
                  <a:schemeClr val="tx2"/>
                </a:solidFill>
              </a:rPr>
              <a:t>y </a:t>
            </a:r>
            <a:r>
              <a:rPr lang="en-US" sz="1600" dirty="0">
                <a:solidFill>
                  <a:schemeClr val="tx2"/>
                </a:solidFill>
              </a:rPr>
              <a:t>Hospital Bucharest</a:t>
            </a:r>
          </a:p>
          <a:p>
            <a:r>
              <a:rPr lang="en-US" sz="1600" dirty="0">
                <a:solidFill>
                  <a:schemeClr val="tx2"/>
                </a:solidFill>
              </a:rPr>
              <a:t>President of Romanian Society of </a:t>
            </a:r>
            <a:r>
              <a:rPr lang="en-US" sz="1600" dirty="0" err="1">
                <a:solidFill>
                  <a:schemeClr val="tx2"/>
                </a:solidFill>
              </a:rPr>
              <a:t>Hypetension</a:t>
            </a:r>
            <a:endParaRPr lang="en-US" sz="1600" dirty="0">
              <a:solidFill>
                <a:schemeClr val="tx2"/>
              </a:solidFill>
            </a:endParaRPr>
          </a:p>
          <a:p>
            <a:pPr eaLnBrk="1" hangingPunct="1">
              <a:lnSpc>
                <a:spcPct val="130000"/>
              </a:lnSpc>
            </a:pPr>
            <a:endParaRPr lang="en-US" altLang="sr-Latn-RS" sz="1600" b="1" dirty="0">
              <a:latin typeface="Tahoma" panose="020B0604030504040204" pitchFamily="34" charset="0"/>
            </a:endParaRPr>
          </a:p>
          <a:p>
            <a:pPr eaLnBrk="1" hangingPunct="1">
              <a:lnSpc>
                <a:spcPct val="130000"/>
              </a:lnSpc>
            </a:pPr>
            <a:endParaRPr lang="el-GR" altLang="sr-Latn-RS" sz="2489" dirty="0">
              <a:latin typeface="Tahoma" panose="020B0604030504040204" pitchFamily="34" charset="0"/>
            </a:endParaRPr>
          </a:p>
        </p:txBody>
      </p:sp>
      <p:sp>
        <p:nvSpPr>
          <p:cNvPr id="7" name="Rectangle 3"/>
          <p:cNvSpPr txBox="1">
            <a:spLocks noChangeArrowheads="1"/>
          </p:cNvSpPr>
          <p:nvPr/>
        </p:nvSpPr>
        <p:spPr bwMode="auto">
          <a:xfrm>
            <a:off x="2716390" y="2404533"/>
            <a:ext cx="5905500" cy="2286000"/>
          </a:xfrm>
          <a:prstGeom prst="rect">
            <a:avLst/>
          </a:prstGeom>
          <a:noFill/>
          <a:ln w="9525">
            <a:noFill/>
            <a:miter lim="800000"/>
            <a:headEnd/>
            <a:tailEnd/>
          </a:ln>
        </p:spPr>
        <p:txBody>
          <a:bodyPr/>
          <a:lstStyle/>
          <a:p>
            <a:pPr eaLnBrk="0" fontAlgn="base" hangingPunct="0">
              <a:lnSpc>
                <a:spcPct val="130000"/>
              </a:lnSpc>
              <a:spcBef>
                <a:spcPct val="20000"/>
              </a:spcBef>
              <a:spcAft>
                <a:spcPct val="0"/>
              </a:spcAft>
              <a:buClr>
                <a:srgbClr val="00007D"/>
              </a:buClr>
              <a:buSzPct val="75000"/>
              <a:buFont typeface="Wingdings" pitchFamily="2" charset="2"/>
              <a:buNone/>
              <a:defRPr/>
            </a:pPr>
            <a:endParaRPr lang="el-GR" sz="3200" kern="0" dirty="0">
              <a:solidFill>
                <a:srgbClr val="000000"/>
              </a:solidFill>
              <a:latin typeface="Tahoma" panose="020B0604030504040204" pitchFamily="34" charset="0"/>
            </a:endParaRPr>
          </a:p>
        </p:txBody>
      </p:sp>
      <p:sp>
        <p:nvSpPr>
          <p:cNvPr id="5" name="Rectangle 3"/>
          <p:cNvSpPr txBox="1">
            <a:spLocks noChangeArrowheads="1"/>
          </p:cNvSpPr>
          <p:nvPr/>
        </p:nvSpPr>
        <p:spPr bwMode="auto">
          <a:xfrm>
            <a:off x="2139244" y="612422"/>
            <a:ext cx="7004756" cy="959556"/>
          </a:xfrm>
          <a:prstGeom prst="rect">
            <a:avLst/>
          </a:prstGeom>
          <a:noFill/>
          <a:ln w="9525">
            <a:noFill/>
            <a:miter lim="800000"/>
            <a:headEnd/>
            <a:tailEnd/>
          </a:ln>
        </p:spPr>
        <p:txBody>
          <a:bodyPr/>
          <a:lstStyle/>
          <a:p>
            <a:pPr algn="r" eaLnBrk="0" fontAlgn="base" hangingPunct="0">
              <a:lnSpc>
                <a:spcPct val="130000"/>
              </a:lnSpc>
              <a:spcBef>
                <a:spcPct val="20000"/>
              </a:spcBef>
              <a:spcAft>
                <a:spcPct val="0"/>
              </a:spcAft>
              <a:buClr>
                <a:srgbClr val="00007D"/>
              </a:buClr>
              <a:buSzPct val="75000"/>
              <a:buFont typeface="Wingdings" pitchFamily="2" charset="2"/>
              <a:buNone/>
              <a:defRPr/>
            </a:pPr>
            <a:endParaRPr lang="el-GR" sz="1778" kern="0" dirty="0">
              <a:solidFill>
                <a:srgbClr val="000000"/>
              </a:solidFill>
              <a:latin typeface="Tahoma" panose="020B0604030504040204" pitchFamily="34" charset="0"/>
            </a:endParaRPr>
          </a:p>
        </p:txBody>
      </p:sp>
      <p:sp>
        <p:nvSpPr>
          <p:cNvPr id="14340" name="TextBox 8"/>
          <p:cNvSpPr txBox="1">
            <a:spLocks noChangeArrowheads="1"/>
          </p:cNvSpPr>
          <p:nvPr/>
        </p:nvSpPr>
        <p:spPr bwMode="auto">
          <a:xfrm>
            <a:off x="2331751" y="2737406"/>
            <a:ext cx="5952661" cy="13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fontAlgn="base">
              <a:lnSpc>
                <a:spcPct val="150000"/>
              </a:lnSpc>
              <a:spcBef>
                <a:spcPct val="0"/>
              </a:spcBef>
              <a:spcAft>
                <a:spcPct val="0"/>
              </a:spcAft>
            </a:pPr>
            <a:r>
              <a:rPr lang="en-US" altLang="sr-Latn-RS" sz="2133" dirty="0">
                <a:solidFill>
                  <a:srgbClr val="FFFF00"/>
                </a:solidFill>
              </a:rPr>
              <a:t>Meeting of the Balkan </a:t>
            </a:r>
            <a:r>
              <a:rPr lang="hr-HR" altLang="sr-Latn-RS" sz="2133" dirty="0">
                <a:solidFill>
                  <a:srgbClr val="FFFF00"/>
                </a:solidFill>
              </a:rPr>
              <a:t>Excellent Centers</a:t>
            </a:r>
            <a:endParaRPr lang="en-US" altLang="sr-Latn-RS" sz="2133" dirty="0">
              <a:solidFill>
                <a:srgbClr val="FFFF00"/>
              </a:solidFill>
            </a:endParaRPr>
          </a:p>
          <a:p>
            <a:pPr algn="ctr" fontAlgn="base">
              <a:lnSpc>
                <a:spcPct val="150000"/>
              </a:lnSpc>
              <a:spcBef>
                <a:spcPct val="0"/>
              </a:spcBef>
              <a:spcAft>
                <a:spcPct val="0"/>
              </a:spcAft>
            </a:pPr>
            <a:r>
              <a:rPr lang="en-US" altLang="sr-Latn-RS" sz="1600" dirty="0" smtClean="0">
                <a:solidFill>
                  <a:srgbClr val="FFFF00"/>
                </a:solidFill>
              </a:rPr>
              <a:t>“</a:t>
            </a:r>
            <a:r>
              <a:rPr lang="en-US" sz="1600" dirty="0">
                <a:solidFill>
                  <a:srgbClr val="FFFF00"/>
                </a:solidFill>
              </a:rPr>
              <a:t>Hypertension prevalence in Romania: </a:t>
            </a:r>
            <a:br>
              <a:rPr lang="en-US" sz="1600" dirty="0">
                <a:solidFill>
                  <a:srgbClr val="FFFF00"/>
                </a:solidFill>
              </a:rPr>
            </a:br>
            <a:r>
              <a:rPr lang="en-US" sz="1600" dirty="0">
                <a:solidFill>
                  <a:srgbClr val="FFFF00"/>
                </a:solidFill>
              </a:rPr>
              <a:t>preliminary results from SEPHAR III survey</a:t>
            </a:r>
            <a:r>
              <a:rPr lang="en-US" altLang="sr-Latn-RS" sz="1600" dirty="0" smtClean="0">
                <a:solidFill>
                  <a:srgbClr val="FFFF00"/>
                </a:solidFill>
              </a:rPr>
              <a:t>”</a:t>
            </a:r>
            <a:endParaRPr lang="el-GR" altLang="sr-Latn-RS" sz="1600" dirty="0">
              <a:solidFill>
                <a:srgbClr val="FFFF00"/>
              </a:solidFill>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3" y="380999"/>
            <a:ext cx="9180689" cy="214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lstStyle/>
          <a:p>
            <a:r>
              <a:rPr lang="en-US" b="1" dirty="0" smtClean="0">
                <a:solidFill>
                  <a:srgbClr val="FFFF00"/>
                </a:solidFill>
              </a:rPr>
              <a:t>SEPHAR III NOVELTIES</a:t>
            </a:r>
            <a:endParaRPr lang="en-US" b="1"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0740748"/>
              </p:ext>
            </p:extLst>
          </p:nvPr>
        </p:nvGraphicFramePr>
        <p:xfrm>
          <a:off x="395536" y="126876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37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lstStyle/>
          <a:p>
            <a:r>
              <a:rPr lang="en-US" b="1" dirty="0" smtClean="0">
                <a:solidFill>
                  <a:srgbClr val="FFFF00"/>
                </a:solidFill>
              </a:rPr>
              <a:t>SEPHAR III NOVELTIES</a:t>
            </a:r>
            <a:endParaRPr lang="en-US" b="1"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9462207"/>
              </p:ext>
            </p:extLst>
          </p:nvPr>
        </p:nvGraphicFramePr>
        <p:xfrm>
          <a:off x="395536" y="126876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67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lstStyle/>
          <a:p>
            <a:r>
              <a:rPr lang="en-US" b="1" dirty="0" smtClean="0">
                <a:solidFill>
                  <a:srgbClr val="FFFF00"/>
                </a:solidFill>
              </a:rPr>
              <a:t>SEPHAR III NOVELTIES</a:t>
            </a:r>
            <a:endParaRPr lang="en-US" b="1"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9615951"/>
              </p:ext>
            </p:extLst>
          </p:nvPr>
        </p:nvGraphicFramePr>
        <p:xfrm>
          <a:off x="395536" y="1268760"/>
          <a:ext cx="82296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3"/>
          <p:cNvGrpSpPr/>
          <p:nvPr/>
        </p:nvGrpSpPr>
        <p:grpSpPr>
          <a:xfrm>
            <a:off x="461215" y="3152001"/>
            <a:ext cx="8221569" cy="1741388"/>
            <a:chOff x="4015" y="0"/>
            <a:chExt cx="8221569" cy="2088232"/>
          </a:xfrm>
        </p:grpSpPr>
        <p:sp>
          <p:nvSpPr>
            <p:cNvPr id="5" name="Rounded Rectangle 4"/>
            <p:cNvSpPr/>
            <p:nvPr/>
          </p:nvSpPr>
          <p:spPr>
            <a:xfrm>
              <a:off x="4015" y="0"/>
              <a:ext cx="8221569" cy="2088232"/>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05954" y="101939"/>
              <a:ext cx="8017691" cy="1884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i="1" dirty="0"/>
                <a:t>Assessment of </a:t>
              </a:r>
              <a:r>
                <a:rPr lang="en-US" sz="2800" b="1" i="1" dirty="0">
                  <a:solidFill>
                    <a:srgbClr val="FFFF00"/>
                  </a:solidFill>
                </a:rPr>
                <a:t>depression state </a:t>
              </a:r>
              <a:r>
                <a:rPr lang="en-US" sz="2800" b="1" i="1" dirty="0"/>
                <a:t>of Romanian adult population </a:t>
              </a:r>
              <a:r>
                <a:rPr lang="en-US" sz="2800" dirty="0"/>
                <a:t>and its impact on the cardiovascular </a:t>
              </a:r>
              <a:r>
                <a:rPr lang="en-US" sz="2800" dirty="0" smtClean="0"/>
                <a:t>morbidity</a:t>
              </a:r>
              <a:endParaRPr lang="en-US" sz="3200" b="1" i="1" kern="1200" dirty="0">
                <a:solidFill>
                  <a:srgbClr val="FFC000"/>
                </a:solidFill>
              </a:endParaRPr>
            </a:p>
          </p:txBody>
        </p:sp>
      </p:grpSp>
      <p:sp>
        <p:nvSpPr>
          <p:cNvPr id="8" name="Rectangle 7"/>
          <p:cNvSpPr/>
          <p:nvPr/>
        </p:nvSpPr>
        <p:spPr>
          <a:xfrm>
            <a:off x="2286000" y="2967335"/>
            <a:ext cx="4572000" cy="369332"/>
          </a:xfrm>
          <a:prstGeom prst="rect">
            <a:avLst/>
          </a:prstGeom>
        </p:spPr>
        <p:txBody>
          <a:bodyPr>
            <a:spAutoFit/>
          </a:bodyPr>
          <a:lstStyle/>
          <a:p>
            <a:r>
              <a:rPr lang="en-US" dirty="0" smtClean="0"/>
              <a:t>.</a:t>
            </a:r>
            <a:endParaRPr lang="en-US" dirty="0"/>
          </a:p>
        </p:txBody>
      </p:sp>
      <p:grpSp>
        <p:nvGrpSpPr>
          <p:cNvPr id="4" name="Group 8"/>
          <p:cNvGrpSpPr/>
          <p:nvPr/>
        </p:nvGrpSpPr>
        <p:grpSpPr>
          <a:xfrm>
            <a:off x="381000" y="5012032"/>
            <a:ext cx="8301784" cy="1643828"/>
            <a:chOff x="-76200" y="0"/>
            <a:chExt cx="8301784" cy="1728191"/>
          </a:xfrm>
          <a:solidFill>
            <a:srgbClr val="0070C0"/>
          </a:solidFill>
        </p:grpSpPr>
        <p:sp>
          <p:nvSpPr>
            <p:cNvPr id="10" name="Rounded Rectangle 9"/>
            <p:cNvSpPr/>
            <p:nvPr/>
          </p:nvSpPr>
          <p:spPr>
            <a:xfrm>
              <a:off x="-76200" y="0"/>
              <a:ext cx="8301784" cy="172819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88378" y="84363"/>
              <a:ext cx="7912622" cy="15594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a:t>
              </a:r>
              <a:endParaRPr lang="en-US" sz="3200" kern="1200" dirty="0"/>
            </a:p>
          </p:txBody>
        </p:sp>
      </p:grpSp>
      <p:sp>
        <p:nvSpPr>
          <p:cNvPr id="13" name="Rectangle 12"/>
          <p:cNvSpPr/>
          <p:nvPr/>
        </p:nvSpPr>
        <p:spPr>
          <a:xfrm>
            <a:off x="665094" y="5357799"/>
            <a:ext cx="8017690" cy="867930"/>
          </a:xfrm>
          <a:prstGeom prst="rect">
            <a:avLst/>
          </a:prstGeom>
        </p:spPr>
        <p:txBody>
          <a:bodyPr wrap="square">
            <a:spAutoFit/>
          </a:bodyPr>
          <a:lstStyle/>
          <a:p>
            <a:pPr algn="ctr" defTabSz="1244600">
              <a:lnSpc>
                <a:spcPct val="90000"/>
              </a:lnSpc>
              <a:spcBef>
                <a:spcPct val="0"/>
              </a:spcBef>
              <a:spcAft>
                <a:spcPct val="35000"/>
              </a:spcAft>
            </a:pPr>
            <a:r>
              <a:rPr lang="en-US" sz="2800" b="1" i="1" dirty="0">
                <a:solidFill>
                  <a:schemeClr val="lt1"/>
                </a:solidFill>
              </a:rPr>
              <a:t>Evaluation of </a:t>
            </a:r>
            <a:r>
              <a:rPr lang="en-US" sz="2800" b="1" i="1" dirty="0">
                <a:solidFill>
                  <a:srgbClr val="FFFF00"/>
                </a:solidFill>
              </a:rPr>
              <a:t>cognitive disorders </a:t>
            </a:r>
            <a:r>
              <a:rPr lang="en-US" sz="2800" b="1" i="1" dirty="0">
                <a:solidFill>
                  <a:schemeClr val="lt1"/>
                </a:solidFill>
              </a:rPr>
              <a:t>of Romanian adult </a:t>
            </a:r>
            <a:r>
              <a:rPr lang="en-US" sz="2800" b="1" i="1" dirty="0" smtClean="0">
                <a:solidFill>
                  <a:schemeClr val="lt1"/>
                </a:solidFill>
              </a:rPr>
              <a:t>population </a:t>
            </a:r>
            <a:r>
              <a:rPr lang="en-US" sz="2800" b="1" i="1" dirty="0" smtClean="0">
                <a:solidFill>
                  <a:srgbClr val="FFC000"/>
                </a:solidFill>
              </a:rPr>
              <a:t>(MoCA )</a:t>
            </a:r>
            <a:endParaRPr lang="en-US" sz="2800" b="1" i="1" dirty="0">
              <a:solidFill>
                <a:srgbClr val="FFC000"/>
              </a:solidFill>
            </a:endParaRPr>
          </a:p>
        </p:txBody>
      </p:sp>
    </p:spTree>
    <p:extLst>
      <p:ext uri="{BB962C8B-B14F-4D97-AF65-F5344CB8AC3E}">
        <p14:creationId xmlns:p14="http://schemas.microsoft.com/office/powerpoint/2010/main" val="1161499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16824" cy="1143000"/>
          </a:xfrm>
        </p:spPr>
        <p:txBody>
          <a:bodyPr>
            <a:normAutofit fontScale="90000"/>
          </a:bodyPr>
          <a:lstStyle/>
          <a:p>
            <a:r>
              <a:rPr lang="en-US" b="1" dirty="0" smtClean="0">
                <a:solidFill>
                  <a:srgbClr val="FFFF00"/>
                </a:solidFill>
              </a:rPr>
              <a:t>The need of a new national survey: SEPHAR III</a:t>
            </a:r>
            <a:endParaRPr lang="en-US" b="1"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52600"/>
            <a:ext cx="9144000" cy="2882096"/>
          </a:xfrm>
        </p:spPr>
      </p:pic>
      <p:sp>
        <p:nvSpPr>
          <p:cNvPr id="6" name="TextBox 5"/>
          <p:cNvSpPr txBox="1"/>
          <p:nvPr/>
        </p:nvSpPr>
        <p:spPr>
          <a:xfrm>
            <a:off x="2438400" y="2514600"/>
            <a:ext cx="2590800" cy="369332"/>
          </a:xfrm>
          <a:prstGeom prst="rect">
            <a:avLst/>
          </a:prstGeom>
          <a:solidFill>
            <a:srgbClr val="FF0000"/>
          </a:solidFill>
        </p:spPr>
        <p:txBody>
          <a:bodyPr wrap="square" rtlCol="0">
            <a:spAutoFit/>
          </a:bodyPr>
          <a:lstStyle/>
          <a:p>
            <a:pPr algn="ctr"/>
            <a:r>
              <a:rPr lang="en-US" b="1" dirty="0" smtClean="0">
                <a:solidFill>
                  <a:schemeClr val="bg1"/>
                </a:solidFill>
              </a:rPr>
              <a:t>SEPHAR BUS</a:t>
            </a:r>
            <a:endParaRPr lang="en-US" b="1" dirty="0">
              <a:solidFill>
                <a:schemeClr val="bg1"/>
              </a:solidFill>
            </a:endParaRPr>
          </a:p>
        </p:txBody>
      </p:sp>
      <p:sp>
        <p:nvSpPr>
          <p:cNvPr id="7" name="TextBox 6"/>
          <p:cNvSpPr txBox="1"/>
          <p:nvPr/>
        </p:nvSpPr>
        <p:spPr>
          <a:xfrm>
            <a:off x="2362200" y="3352800"/>
            <a:ext cx="2895600" cy="246221"/>
          </a:xfrm>
          <a:prstGeom prst="rect">
            <a:avLst/>
          </a:prstGeom>
          <a:solidFill>
            <a:schemeClr val="bg1"/>
          </a:solidFill>
        </p:spPr>
        <p:txBody>
          <a:bodyPr wrap="square" rtlCol="0">
            <a:spAutoFit/>
          </a:bodyPr>
          <a:lstStyle/>
          <a:p>
            <a:pPr algn="ctr"/>
            <a:r>
              <a:rPr lang="en-US" sz="1000" b="1" dirty="0" smtClean="0"/>
              <a:t>EARLY DETECTION SAVES LIFES</a:t>
            </a:r>
            <a:endParaRPr lang="en-US" sz="1000" b="1" dirty="0"/>
          </a:p>
        </p:txBody>
      </p:sp>
      <p:sp>
        <p:nvSpPr>
          <p:cNvPr id="8" name="TextBox 7"/>
          <p:cNvSpPr txBox="1"/>
          <p:nvPr/>
        </p:nvSpPr>
        <p:spPr>
          <a:xfrm>
            <a:off x="914400" y="4724400"/>
            <a:ext cx="7239000" cy="830997"/>
          </a:xfrm>
          <a:prstGeom prst="rect">
            <a:avLst/>
          </a:prstGeom>
          <a:noFill/>
        </p:spPr>
        <p:txBody>
          <a:bodyPr wrap="square" rtlCol="0">
            <a:spAutoFit/>
          </a:bodyPr>
          <a:lstStyle/>
          <a:p>
            <a:pPr algn="ctr"/>
            <a:r>
              <a:rPr lang="en-US" sz="2400" b="1" dirty="0" smtClean="0">
                <a:solidFill>
                  <a:schemeClr val="bg1"/>
                </a:solidFill>
              </a:rPr>
              <a:t>November 16</a:t>
            </a:r>
            <a:r>
              <a:rPr lang="en-US" sz="2400" b="1" baseline="30000" dirty="0" smtClean="0">
                <a:solidFill>
                  <a:schemeClr val="bg1"/>
                </a:solidFill>
              </a:rPr>
              <a:t>th</a:t>
            </a:r>
            <a:r>
              <a:rPr lang="en-US" sz="2400" b="1" dirty="0" smtClean="0">
                <a:solidFill>
                  <a:schemeClr val="bg1"/>
                </a:solidFill>
              </a:rPr>
              <a:t> – November 23</a:t>
            </a:r>
            <a:r>
              <a:rPr lang="en-US" sz="2400" b="1" baseline="30000" dirty="0" smtClean="0">
                <a:solidFill>
                  <a:schemeClr val="bg1"/>
                </a:solidFill>
              </a:rPr>
              <a:t>rd</a:t>
            </a:r>
            <a:r>
              <a:rPr lang="en-US" sz="2400" b="1" dirty="0" smtClean="0">
                <a:solidFill>
                  <a:schemeClr val="bg1"/>
                </a:solidFill>
              </a:rPr>
              <a:t> 2015</a:t>
            </a:r>
          </a:p>
          <a:p>
            <a:pPr algn="ctr"/>
            <a:r>
              <a:rPr lang="en-US" sz="2400" b="1" dirty="0" smtClean="0">
                <a:solidFill>
                  <a:schemeClr val="bg1"/>
                </a:solidFill>
              </a:rPr>
              <a:t>February 15</a:t>
            </a:r>
            <a:r>
              <a:rPr lang="en-US" sz="2400" b="1" baseline="30000" dirty="0" smtClean="0">
                <a:solidFill>
                  <a:schemeClr val="bg1"/>
                </a:solidFill>
              </a:rPr>
              <a:t>th</a:t>
            </a:r>
            <a:r>
              <a:rPr lang="en-US" sz="2400" b="1" dirty="0" smtClean="0">
                <a:solidFill>
                  <a:schemeClr val="bg1"/>
                </a:solidFill>
              </a:rPr>
              <a:t> – April 25</a:t>
            </a:r>
            <a:r>
              <a:rPr lang="en-US" sz="2400" b="1" baseline="30000" dirty="0" smtClean="0">
                <a:solidFill>
                  <a:schemeClr val="bg1"/>
                </a:solidFill>
              </a:rPr>
              <a:t>th</a:t>
            </a:r>
            <a:r>
              <a:rPr lang="en-US" sz="2400" b="1" dirty="0" smtClean="0">
                <a:solidFill>
                  <a:schemeClr val="bg1"/>
                </a:solidFill>
              </a:rPr>
              <a:t> 2016</a:t>
            </a:r>
            <a:endParaRPr lang="en-US" sz="2400" b="1" dirty="0">
              <a:solidFill>
                <a:schemeClr val="bg1"/>
              </a:solidFill>
            </a:endParaRPr>
          </a:p>
        </p:txBody>
      </p:sp>
      <p:sp>
        <p:nvSpPr>
          <p:cNvPr id="9" name="TextBox 8"/>
          <p:cNvSpPr txBox="1"/>
          <p:nvPr/>
        </p:nvSpPr>
        <p:spPr>
          <a:xfrm>
            <a:off x="1219200" y="5715000"/>
            <a:ext cx="7010400" cy="461665"/>
          </a:xfrm>
          <a:prstGeom prst="rect">
            <a:avLst/>
          </a:prstGeom>
          <a:noFill/>
        </p:spPr>
        <p:txBody>
          <a:bodyPr wrap="square" rtlCol="0">
            <a:spAutoFit/>
          </a:bodyPr>
          <a:lstStyle/>
          <a:p>
            <a:pPr algn="ctr"/>
            <a:r>
              <a:rPr lang="en-US" sz="2400" i="1" dirty="0" smtClean="0">
                <a:solidFill>
                  <a:srgbClr val="FFFF00"/>
                </a:solidFill>
              </a:rPr>
              <a:t>2065 adult subjects (18 – 80 years) enrolled</a:t>
            </a:r>
            <a:endParaRPr lang="en-US" sz="2400" i="1" dirty="0">
              <a:solidFill>
                <a:srgbClr val="FFFF00"/>
              </a:solidFill>
            </a:endParaRPr>
          </a:p>
        </p:txBody>
      </p:sp>
    </p:spTree>
    <p:extLst>
      <p:ext uri="{BB962C8B-B14F-4D97-AF65-F5344CB8AC3E}">
        <p14:creationId xmlns:p14="http://schemas.microsoft.com/office/powerpoint/2010/main" val="3918328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382000" cy="1362075"/>
          </a:xfrm>
        </p:spPr>
        <p:txBody>
          <a:bodyPr/>
          <a:lstStyle/>
          <a:p>
            <a:r>
              <a:rPr lang="en-US" dirty="0" err="1" smtClean="0">
                <a:solidFill>
                  <a:srgbClr val="FFFF00"/>
                </a:solidFill>
              </a:rPr>
              <a:t>Sephar</a:t>
            </a:r>
            <a:r>
              <a:rPr lang="en-US" dirty="0" smtClean="0">
                <a:solidFill>
                  <a:srgbClr val="FFFF00"/>
                </a:solidFill>
              </a:rPr>
              <a:t> iii – interim analysis</a:t>
            </a:r>
            <a:endParaRPr lang="en-US" dirty="0">
              <a:solidFill>
                <a:srgbClr val="FFFF00"/>
              </a:solidFill>
            </a:endParaRPr>
          </a:p>
        </p:txBody>
      </p:sp>
      <p:sp>
        <p:nvSpPr>
          <p:cNvPr id="5" name="Text Placeholder 4"/>
          <p:cNvSpPr>
            <a:spLocks noGrp="1"/>
          </p:cNvSpPr>
          <p:nvPr>
            <p:ph type="body" idx="1"/>
          </p:nvPr>
        </p:nvSpPr>
        <p:spPr>
          <a:xfrm>
            <a:off x="457200" y="2895600"/>
            <a:ext cx="8077200" cy="1500187"/>
          </a:xfrm>
        </p:spPr>
        <p:txBody>
          <a:bodyPr/>
          <a:lstStyle/>
          <a:p>
            <a:pPr algn="ctr"/>
            <a:r>
              <a:rPr lang="en-US" sz="2800" b="1" dirty="0" smtClean="0">
                <a:solidFill>
                  <a:srgbClr val="FFFF00"/>
                </a:solidFill>
              </a:rPr>
              <a:t>1776 out of 2065 subjects (86%)</a:t>
            </a:r>
          </a:p>
          <a:p>
            <a:pPr algn="ctr"/>
            <a:endParaRPr lang="en-US" dirty="0" smtClean="0"/>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dirty="0" smtClean="0">
                <a:solidFill>
                  <a:srgbClr val="FFFF00"/>
                </a:solidFill>
              </a:rPr>
              <a:t>HYPERTENSION DEFINITION</a:t>
            </a:r>
            <a:endParaRPr lang="en-US" dirty="0">
              <a:solidFill>
                <a:srgbClr val="FFFF00"/>
              </a:solidFill>
            </a:endParaRPr>
          </a:p>
        </p:txBody>
      </p:sp>
      <p:sp>
        <p:nvSpPr>
          <p:cNvPr id="5" name="Content Placeholder 4"/>
          <p:cNvSpPr>
            <a:spLocks noGrp="1"/>
          </p:cNvSpPr>
          <p:nvPr>
            <p:ph idx="1"/>
          </p:nvPr>
        </p:nvSpPr>
        <p:spPr>
          <a:xfrm>
            <a:off x="533400" y="1676400"/>
            <a:ext cx="8229600" cy="4525963"/>
          </a:xfrm>
        </p:spPr>
        <p:txBody>
          <a:bodyPr>
            <a:normAutofit lnSpcReduction="10000"/>
          </a:bodyPr>
          <a:lstStyle/>
          <a:p>
            <a:r>
              <a:rPr lang="en-US" dirty="0" smtClean="0"/>
              <a:t>Study SBP ≥ 140mmHg and/or study DBP ≥ 90mmHg at both study visits</a:t>
            </a:r>
          </a:p>
          <a:p>
            <a:pPr algn="ctr">
              <a:buNone/>
            </a:pPr>
            <a:r>
              <a:rPr lang="en-US" dirty="0" smtClean="0"/>
              <a:t>or </a:t>
            </a:r>
          </a:p>
          <a:p>
            <a:r>
              <a:rPr lang="en-US" dirty="0" smtClean="0"/>
              <a:t>previously diagnosed HT under treatment during the last two weeks, regardless of BP values</a:t>
            </a:r>
          </a:p>
          <a:p>
            <a:pPr algn="ctr">
              <a:buNone/>
            </a:pPr>
            <a:r>
              <a:rPr lang="ro-RO" sz="2400" i="1" dirty="0" smtClean="0">
                <a:solidFill>
                  <a:srgbClr val="FFFF00"/>
                </a:solidFill>
              </a:rPr>
              <a:t>According to 2013 ESH-ESC Guidelines </a:t>
            </a:r>
          </a:p>
          <a:p>
            <a:pPr algn="ctr">
              <a:buNone/>
            </a:pPr>
            <a:endParaRPr lang="en-US" sz="2400" i="1" dirty="0" smtClean="0">
              <a:solidFill>
                <a:srgbClr val="FFFF00"/>
              </a:solidFill>
            </a:endParaRPr>
          </a:p>
          <a:p>
            <a:pPr algn="ctr">
              <a:buNone/>
            </a:pPr>
            <a:r>
              <a:rPr lang="en-US" sz="2000" b="1" i="1" dirty="0" smtClean="0"/>
              <a:t>study SBP/DBP = arithmetic mean of the 2</a:t>
            </a:r>
            <a:r>
              <a:rPr lang="en-US" sz="2000" b="1" i="1" baseline="30000" dirty="0" smtClean="0"/>
              <a:t>nd</a:t>
            </a:r>
            <a:r>
              <a:rPr lang="en-US" sz="2000" b="1" i="1" dirty="0" smtClean="0"/>
              <a:t> and 3rd BP measurement of each study visit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366"/>
            <a:ext cx="9113217" cy="1143000"/>
          </a:xfrm>
        </p:spPr>
        <p:style>
          <a:lnRef idx="0">
            <a:schemeClr val="accent3"/>
          </a:lnRef>
          <a:fillRef idx="3">
            <a:schemeClr val="accent3"/>
          </a:fillRef>
          <a:effectRef idx="3">
            <a:schemeClr val="accent3"/>
          </a:effectRef>
          <a:fontRef idx="minor">
            <a:schemeClr val="lt1"/>
          </a:fontRef>
        </p:style>
        <p:txBody>
          <a:bodyPr/>
          <a:lstStyle/>
          <a:p>
            <a:pPr algn="ctr"/>
            <a:r>
              <a:rPr lang="en-US" b="1" dirty="0" smtClean="0">
                <a:solidFill>
                  <a:srgbClr val="222CFA"/>
                </a:solidFill>
                <a:latin typeface="Calibri" pitchFamily="34" charset="0"/>
                <a:cs typeface="Calibri" pitchFamily="34" charset="0"/>
              </a:rPr>
              <a:t>PREVALENCE OF HYPERTENSION</a:t>
            </a:r>
            <a:endParaRPr lang="ro-RO" b="1" dirty="0">
              <a:solidFill>
                <a:srgbClr val="222CFA"/>
              </a:solidFill>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77982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04048" y="4221088"/>
            <a:ext cx="432048" cy="369332"/>
          </a:xfrm>
          <a:prstGeom prst="rect">
            <a:avLst/>
          </a:prstGeom>
          <a:noFill/>
        </p:spPr>
        <p:txBody>
          <a:bodyPr wrap="square" rtlCol="0">
            <a:spAutoFit/>
          </a:bodyPr>
          <a:lstStyle/>
          <a:p>
            <a:r>
              <a:rPr lang="en-US" b="1" dirty="0">
                <a:solidFill>
                  <a:srgbClr val="FF0000"/>
                </a:solidFill>
              </a:rPr>
              <a:t>*</a:t>
            </a:r>
            <a:endParaRPr lang="ro-RO" b="1" dirty="0">
              <a:solidFill>
                <a:srgbClr val="FF0000"/>
              </a:solidFill>
            </a:endParaRPr>
          </a:p>
        </p:txBody>
      </p:sp>
      <p:sp>
        <p:nvSpPr>
          <p:cNvPr id="6" name="TextBox 5"/>
          <p:cNvSpPr txBox="1"/>
          <p:nvPr/>
        </p:nvSpPr>
        <p:spPr>
          <a:xfrm>
            <a:off x="6304905" y="6083423"/>
            <a:ext cx="2808312" cy="307777"/>
          </a:xfrm>
          <a:prstGeom prst="rect">
            <a:avLst/>
          </a:prstGeom>
          <a:noFill/>
        </p:spPr>
        <p:txBody>
          <a:bodyPr wrap="square" rtlCol="0">
            <a:spAutoFit/>
          </a:bodyPr>
          <a:lstStyle/>
          <a:p>
            <a:r>
              <a:rPr lang="en-US" sz="1400" b="1" i="1" dirty="0">
                <a:solidFill>
                  <a:srgbClr val="000000"/>
                </a:solidFill>
              </a:rPr>
              <a:t>*p&lt; 0,0001; chi square test</a:t>
            </a:r>
            <a:endParaRPr lang="ro-RO" sz="1400" b="1" i="1" dirty="0">
              <a:solidFill>
                <a:srgbClr val="000000"/>
              </a:solidFill>
            </a:endParaRPr>
          </a:p>
        </p:txBody>
      </p:sp>
    </p:spTree>
    <p:extLst>
      <p:ext uri="{BB962C8B-B14F-4D97-AF65-F5344CB8AC3E}">
        <p14:creationId xmlns:p14="http://schemas.microsoft.com/office/powerpoint/2010/main" val="35186504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en-US" b="1" dirty="0" smtClean="0">
                <a:solidFill>
                  <a:srgbClr val="222CFA"/>
                </a:solidFill>
                <a:latin typeface="Calibri" pitchFamily="34" charset="0"/>
                <a:cs typeface="Calibri" pitchFamily="34" charset="0"/>
              </a:rPr>
              <a:t>PREVALENCE OF HT BY REGIONS</a:t>
            </a:r>
            <a:endParaRPr lang="ro-RO" b="1" dirty="0">
              <a:solidFill>
                <a:srgbClr val="222CFA"/>
              </a:solidFill>
              <a:latin typeface="Calibri" pitchFamily="34" charset="0"/>
              <a:cs typeface="Calibri" pitchFamily="34" charset="0"/>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04905" y="6083423"/>
            <a:ext cx="2808312" cy="307777"/>
          </a:xfrm>
          <a:prstGeom prst="rect">
            <a:avLst/>
          </a:prstGeom>
          <a:noFill/>
        </p:spPr>
        <p:txBody>
          <a:bodyPr wrap="square" rtlCol="0">
            <a:spAutoFit/>
          </a:bodyPr>
          <a:lstStyle/>
          <a:p>
            <a:r>
              <a:rPr lang="en-US" sz="1400" b="1" i="1" dirty="0">
                <a:solidFill>
                  <a:srgbClr val="000000"/>
                </a:solidFill>
              </a:rPr>
              <a:t>*p&lt; 0,0001; chi square test</a:t>
            </a:r>
            <a:endParaRPr lang="ro-RO" sz="1400" b="1" i="1" dirty="0">
              <a:solidFill>
                <a:srgbClr val="000000"/>
              </a:solidFill>
            </a:endParaRPr>
          </a:p>
        </p:txBody>
      </p:sp>
    </p:spTree>
    <p:extLst>
      <p:ext uri="{BB962C8B-B14F-4D97-AF65-F5344CB8AC3E}">
        <p14:creationId xmlns:p14="http://schemas.microsoft.com/office/powerpoint/2010/main" val="10519397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4"/>
            <a:ext cx="9144000" cy="1143000"/>
          </a:xfrm>
        </p:spPr>
        <p:style>
          <a:lnRef idx="0">
            <a:schemeClr val="accent3"/>
          </a:lnRef>
          <a:fillRef idx="3">
            <a:schemeClr val="accent3"/>
          </a:fillRef>
          <a:effectRef idx="3">
            <a:schemeClr val="accent3"/>
          </a:effectRef>
          <a:fontRef idx="minor">
            <a:schemeClr val="lt1"/>
          </a:fontRef>
        </p:style>
        <p:txBody>
          <a:bodyPr/>
          <a:lstStyle/>
          <a:p>
            <a:pPr algn="ctr"/>
            <a:r>
              <a:rPr lang="en-US" b="1" dirty="0" smtClean="0">
                <a:solidFill>
                  <a:srgbClr val="222CFA"/>
                </a:solidFill>
                <a:latin typeface="Calibri" pitchFamily="34" charset="0"/>
                <a:cs typeface="Calibri" pitchFamily="34" charset="0"/>
              </a:rPr>
              <a:t>AWEARNESS OF BP VALUES</a:t>
            </a:r>
            <a:endParaRPr lang="ro-RO" b="1" dirty="0">
              <a:solidFill>
                <a:srgbClr val="222CFA"/>
              </a:solidFill>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6314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335688" y="6083423"/>
            <a:ext cx="2808312" cy="307777"/>
          </a:xfrm>
          <a:prstGeom prst="rect">
            <a:avLst/>
          </a:prstGeom>
          <a:noFill/>
        </p:spPr>
        <p:txBody>
          <a:bodyPr wrap="square" rtlCol="0">
            <a:spAutoFit/>
          </a:bodyPr>
          <a:lstStyle/>
          <a:p>
            <a:r>
              <a:rPr lang="en-US" sz="1400" b="1" i="1" dirty="0">
                <a:solidFill>
                  <a:srgbClr val="000000"/>
                </a:solidFill>
              </a:rPr>
              <a:t>*p&lt; 0,0001; chi square test</a:t>
            </a:r>
            <a:endParaRPr lang="ro-RO" sz="1400" b="1" i="1" dirty="0">
              <a:solidFill>
                <a:srgbClr val="000000"/>
              </a:solidFill>
            </a:endParaRPr>
          </a:p>
        </p:txBody>
      </p:sp>
    </p:spTree>
    <p:extLst>
      <p:ext uri="{BB962C8B-B14F-4D97-AF65-F5344CB8AC3E}">
        <p14:creationId xmlns:p14="http://schemas.microsoft.com/office/powerpoint/2010/main" val="33665916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fontScale="90000"/>
          </a:bodyPr>
          <a:lstStyle/>
          <a:p>
            <a:r>
              <a:rPr lang="en-US" dirty="0" smtClean="0">
                <a:solidFill>
                  <a:srgbClr val="FFFF00"/>
                </a:solidFill>
              </a:rPr>
              <a:t>HYPERTENSION CONTROL DEFINITION</a:t>
            </a:r>
            <a:endParaRPr lang="en-US" dirty="0">
              <a:solidFill>
                <a:srgbClr val="FFFF00"/>
              </a:solidFill>
            </a:endParaRPr>
          </a:p>
        </p:txBody>
      </p:sp>
      <p:sp>
        <p:nvSpPr>
          <p:cNvPr id="5" name="Content Placeholder 4"/>
          <p:cNvSpPr>
            <a:spLocks noGrp="1"/>
          </p:cNvSpPr>
          <p:nvPr>
            <p:ph idx="1"/>
          </p:nvPr>
        </p:nvSpPr>
        <p:spPr>
          <a:xfrm>
            <a:off x="533400" y="1828800"/>
            <a:ext cx="8229600" cy="4525963"/>
          </a:xfrm>
        </p:spPr>
        <p:txBody>
          <a:bodyPr>
            <a:normAutofit/>
          </a:bodyPr>
          <a:lstStyle/>
          <a:p>
            <a:r>
              <a:rPr lang="en-US" dirty="0" smtClean="0"/>
              <a:t>SBP &lt; 140mmHg </a:t>
            </a:r>
            <a:r>
              <a:rPr lang="en-US" b="1" u="sng" dirty="0" smtClean="0"/>
              <a:t>and</a:t>
            </a:r>
            <a:r>
              <a:rPr lang="en-US" dirty="0" smtClean="0"/>
              <a:t> DBP &lt; 90mmHg in hypertensive subjects who were under treatment for at least 2 weeks before, taking into account the maximum value between the two SBP/DBP values from each visit.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1" y="0"/>
            <a:ext cx="8229600" cy="1371600"/>
          </a:xfrm>
        </p:spPr>
        <p:txBody>
          <a:bodyPr/>
          <a:lstStyle/>
          <a:p>
            <a:r>
              <a:rPr lang="hr-HR" dirty="0" smtClean="0"/>
              <a:t>Abstract</a:t>
            </a:r>
            <a:endParaRPr lang="hr-HR" dirty="0"/>
          </a:p>
        </p:txBody>
      </p:sp>
      <p:sp>
        <p:nvSpPr>
          <p:cNvPr id="3" name="Content Placeholder 2"/>
          <p:cNvSpPr>
            <a:spLocks noGrp="1"/>
          </p:cNvSpPr>
          <p:nvPr>
            <p:ph idx="1"/>
          </p:nvPr>
        </p:nvSpPr>
        <p:spPr>
          <a:xfrm>
            <a:off x="447101" y="1600200"/>
            <a:ext cx="8468299" cy="5029200"/>
          </a:xfrm>
        </p:spPr>
        <p:txBody>
          <a:bodyPr/>
          <a:lstStyle/>
          <a:p>
            <a:pPr marL="0" indent="0">
              <a:buNone/>
            </a:pPr>
            <a:r>
              <a:rPr lang="ro-RO" sz="1400" dirty="0"/>
              <a:t>The two SEPHARs</a:t>
            </a:r>
            <a:r>
              <a:rPr lang="ro-RO" sz="1400" b="1" dirty="0"/>
              <a:t> </a:t>
            </a:r>
            <a:r>
              <a:rPr lang="ro-RO" sz="1400" dirty="0"/>
              <a:t>cross-sectional national surveys carried out in the last seven years, revealed that the tendency of HT’s prevalence among romaninan adult population seems to be a descending one, with an increase in awareness, treatment and control of this condition. Still HT in Romania at this time still remains an “unsolved equation”. A recent analysis of SEPHAR II data  regarding factors influencing BP control in romanian  hypertensive patients concluded that increasing the awearness and level of  education in regard to HT  of general population will positively impact the trend of BP controll. In this current situation, Romanian Society of Hypertensions has organised a series of actions targeting the  increase in the  awearness and the  level of  education in regard to HT  and continuos medical educational programs both for physicians and for nurses offering medical care to hypertensive </a:t>
            </a:r>
            <a:r>
              <a:rPr lang="ro-RO" sz="1400" dirty="0" smtClean="0"/>
              <a:t>patients.</a:t>
            </a:r>
            <a:r>
              <a:rPr lang="hr-HR" sz="1400" dirty="0"/>
              <a:t> </a:t>
            </a:r>
            <a:r>
              <a:rPr lang="en-US" sz="1400" dirty="0" smtClean="0"/>
              <a:t>However</a:t>
            </a:r>
            <a:r>
              <a:rPr lang="en-US" sz="1400" dirty="0"/>
              <a:t>, in this moment, having only two national representative  evaluations does not enable us to estimate a trend in HT prevalence, treatment, and control in Romania, that has a crucial importance for the development of prevention strategies at national level. Also, we need to know if RSH’s actions had the estimated impact on HT prevalence, treatment, and control.</a:t>
            </a:r>
            <a:endParaRPr lang="hr-HR" sz="1400" dirty="0"/>
          </a:p>
          <a:p>
            <a:pPr marL="0" indent="0">
              <a:buNone/>
            </a:pPr>
            <a:r>
              <a:rPr lang="en-US" sz="1400" dirty="0"/>
              <a:t>Those were the main premises for designing and conduction of a new epidemiologic national survey SEPHAR III, on a representative sample of  approximately 2000 adults selected by means of a multi-stratified proportional sampling procedure (criteria for sample selection were: territorial regions (Romania’s territory  was divided in 7 regions plus the capital city Bucharest, based on the National Statistics Institute recommendations), locality type (cities with over 200 000 inhabitants, cities with 50 000-200 000 inhabitants, cities with less than 50 000 inhabitants, Commune), gender (male and female), age groups (18-24 years, 25-34 years, 35-44 years, 45-54 years, 55-64 years, 65-75 years, 75-80 years</a:t>
            </a:r>
            <a:r>
              <a:rPr lang="en-US" sz="1400" dirty="0" smtClean="0"/>
              <a:t>)</a:t>
            </a:r>
            <a:endParaRPr lang="hr-HR" sz="1400" dirty="0"/>
          </a:p>
          <a:p>
            <a:pPr marL="0" indent="0">
              <a:buNone/>
            </a:pPr>
            <a:endParaRPr lang="hr-HR" sz="1600" dirty="0"/>
          </a:p>
          <a:p>
            <a:endParaRPr lang="hr-HR" sz="1600" dirty="0"/>
          </a:p>
        </p:txBody>
      </p:sp>
    </p:spTree>
    <p:extLst>
      <p:ext uri="{BB962C8B-B14F-4D97-AF65-F5344CB8AC3E}">
        <p14:creationId xmlns:p14="http://schemas.microsoft.com/office/powerpoint/2010/main" val="126187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lstStyle/>
          <a:p>
            <a:pPr algn="ctr"/>
            <a:r>
              <a:rPr lang="en-US" b="1" dirty="0" smtClean="0">
                <a:solidFill>
                  <a:srgbClr val="222CFA"/>
                </a:solidFill>
                <a:latin typeface="Calibri" pitchFamily="34" charset="0"/>
                <a:cs typeface="Calibri" pitchFamily="34" charset="0"/>
              </a:rPr>
              <a:t>TREATMENT AND CONTROL</a:t>
            </a:r>
            <a:endParaRPr lang="ro-RO" b="1" dirty="0">
              <a:solidFill>
                <a:srgbClr val="222CFA"/>
              </a:solidFill>
              <a:latin typeface="Calibri" pitchFamily="34" charset="0"/>
              <a:cs typeface="Calibri"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02806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335688" y="6083423"/>
            <a:ext cx="2808312" cy="307777"/>
          </a:xfrm>
          <a:prstGeom prst="rect">
            <a:avLst/>
          </a:prstGeom>
          <a:noFill/>
        </p:spPr>
        <p:txBody>
          <a:bodyPr wrap="square" rtlCol="0">
            <a:spAutoFit/>
          </a:bodyPr>
          <a:lstStyle/>
          <a:p>
            <a:pPr algn="r"/>
            <a:r>
              <a:rPr lang="en-US" sz="1400" b="1" i="1" dirty="0">
                <a:solidFill>
                  <a:srgbClr val="000000"/>
                </a:solidFill>
              </a:rPr>
              <a:t>*p&lt; 0,0001; binomial test</a:t>
            </a:r>
            <a:endParaRPr lang="ro-RO" sz="1400" b="1" i="1" dirty="0">
              <a:solidFill>
                <a:srgbClr val="000000"/>
              </a:solidFill>
            </a:endParaRPr>
          </a:p>
        </p:txBody>
      </p:sp>
    </p:spTree>
    <p:extLst>
      <p:ext uri="{BB962C8B-B14F-4D97-AF65-F5344CB8AC3E}">
        <p14:creationId xmlns:p14="http://schemas.microsoft.com/office/powerpoint/2010/main" val="7820731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INSTEAD OF CONCLUSIONS</a:t>
            </a:r>
            <a:endParaRPr lang="en-US" dirty="0"/>
          </a:p>
        </p:txBody>
      </p:sp>
      <p:sp>
        <p:nvSpPr>
          <p:cNvPr id="3" name="Content Placeholder 2"/>
          <p:cNvSpPr>
            <a:spLocks noGrp="1"/>
          </p:cNvSpPr>
          <p:nvPr>
            <p:ph idx="1"/>
          </p:nvPr>
        </p:nvSpPr>
        <p:spPr>
          <a:xfrm>
            <a:off x="457200" y="1371600"/>
            <a:ext cx="8305800" cy="4525963"/>
          </a:xfrm>
        </p:spPr>
        <p:txBody>
          <a:bodyPr/>
          <a:lstStyle/>
          <a:p>
            <a:pPr marL="0" indent="0" algn="ctr">
              <a:buNone/>
            </a:pPr>
            <a:r>
              <a:rPr lang="en-US" b="1" dirty="0" smtClean="0">
                <a:solidFill>
                  <a:srgbClr val="0070C0"/>
                </a:solidFill>
              </a:rPr>
              <a:t>SEPHAR III </a:t>
            </a:r>
          </a:p>
          <a:p>
            <a:r>
              <a:rPr lang="en-US" b="1" i="1" dirty="0" smtClean="0">
                <a:solidFill>
                  <a:srgbClr val="0070C0"/>
                </a:solidFill>
              </a:rPr>
              <a:t>Hypertension prevalence is increasing</a:t>
            </a:r>
            <a:r>
              <a:rPr lang="en-US" dirty="0" smtClean="0"/>
              <a:t>, </a:t>
            </a:r>
            <a:r>
              <a:rPr lang="en-US" dirty="0" err="1" smtClean="0"/>
              <a:t>allthough</a:t>
            </a:r>
            <a:r>
              <a:rPr lang="en-US" dirty="0" smtClean="0"/>
              <a:t> together with an increase in awareness, treatment and control</a:t>
            </a:r>
          </a:p>
          <a:p>
            <a:pPr>
              <a:buNone/>
            </a:pPr>
            <a:endParaRPr lang="en-US" dirty="0" smtClean="0"/>
          </a:p>
          <a:p>
            <a:r>
              <a:rPr lang="en-US" b="1" u="sng" dirty="0" smtClean="0">
                <a:solidFill>
                  <a:srgbClr val="0070C0"/>
                </a:solidFill>
                <a:uFill>
                  <a:solidFill>
                    <a:srgbClr val="FF0000"/>
                  </a:solidFill>
                </a:uFill>
              </a:rPr>
              <a:t>Possible explanations:</a:t>
            </a:r>
          </a:p>
          <a:p>
            <a:pPr lvl="2"/>
            <a:r>
              <a:rPr lang="en-US" b="1" u="sng" dirty="0" smtClean="0">
                <a:solidFill>
                  <a:srgbClr val="0070C0"/>
                </a:solidFill>
                <a:uFill>
                  <a:solidFill>
                    <a:srgbClr val="FF0000"/>
                  </a:solidFill>
                </a:uFill>
              </a:rPr>
              <a:t>Unhealthy life-style / diet ?</a:t>
            </a:r>
          </a:p>
          <a:p>
            <a:pPr lvl="2"/>
            <a:r>
              <a:rPr lang="en-US" b="1" u="sng" dirty="0" smtClean="0">
                <a:solidFill>
                  <a:srgbClr val="0070C0"/>
                </a:solidFill>
                <a:uFill>
                  <a:solidFill>
                    <a:srgbClr val="FF0000"/>
                  </a:solidFill>
                </a:uFill>
              </a:rPr>
              <a:t>Increased salt-intake ?</a:t>
            </a:r>
          </a:p>
          <a:p>
            <a:pPr lvl="2"/>
            <a:r>
              <a:rPr lang="en-US" b="1" u="sng" dirty="0" smtClean="0">
                <a:solidFill>
                  <a:srgbClr val="0070C0"/>
                </a:solidFill>
                <a:uFill>
                  <a:solidFill>
                    <a:srgbClr val="FF0000"/>
                  </a:solidFill>
                </a:uFill>
              </a:rPr>
              <a:t>Increase in obesity / DM ?</a:t>
            </a:r>
          </a:p>
          <a:p>
            <a:pPr lvl="2">
              <a:buNone/>
            </a:pPr>
            <a:endParaRPr lang="en-US" b="1" u="sng" dirty="0" smtClean="0">
              <a:solidFill>
                <a:srgbClr val="0070C0"/>
              </a:solidFill>
              <a:uFill>
                <a:solidFill>
                  <a:srgbClr val="FF0000"/>
                </a:solidFill>
              </a:uFill>
            </a:endParaRPr>
          </a:p>
          <a:p>
            <a:r>
              <a:rPr lang="en-US" b="1" dirty="0" smtClean="0">
                <a:uFill>
                  <a:solidFill>
                    <a:srgbClr val="FF0000"/>
                  </a:solidFill>
                </a:uFill>
              </a:rPr>
              <a:t>CV risk stratification</a:t>
            </a:r>
            <a:endParaRPr lang="en-US" b="1" dirty="0">
              <a:uFill>
                <a:solidFill>
                  <a:srgbClr val="FF0000"/>
                </a:solidFill>
              </a:uFill>
            </a:endParaRPr>
          </a:p>
          <a:p>
            <a:pPr marL="0" indent="0">
              <a:buNone/>
            </a:pPr>
            <a:endParaRPr lang="en-US" b="1" dirty="0">
              <a:solidFill>
                <a:srgbClr val="FFFF00"/>
              </a:solidFill>
            </a:endParaRPr>
          </a:p>
        </p:txBody>
      </p:sp>
    </p:spTree>
    <p:extLst>
      <p:ext uri="{BB962C8B-B14F-4D97-AF65-F5344CB8AC3E}">
        <p14:creationId xmlns:p14="http://schemas.microsoft.com/office/powerpoint/2010/main" val="71623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INSTEAD OF CONCLUSIONS</a:t>
            </a:r>
            <a:endParaRPr lang="en-US" dirty="0"/>
          </a:p>
        </p:txBody>
      </p:sp>
      <p:sp>
        <p:nvSpPr>
          <p:cNvPr id="3" name="Content Placeholder 2"/>
          <p:cNvSpPr>
            <a:spLocks noGrp="1"/>
          </p:cNvSpPr>
          <p:nvPr>
            <p:ph idx="1"/>
          </p:nvPr>
        </p:nvSpPr>
        <p:spPr>
          <a:xfrm>
            <a:off x="457200" y="1600200"/>
            <a:ext cx="8686800" cy="4525963"/>
          </a:xfrm>
        </p:spPr>
        <p:txBody>
          <a:bodyPr/>
          <a:lstStyle/>
          <a:p>
            <a:pPr marL="0" indent="0" algn="ctr">
              <a:buNone/>
            </a:pPr>
            <a:r>
              <a:rPr lang="en-US" b="1" dirty="0" smtClean="0">
                <a:solidFill>
                  <a:srgbClr val="0070C0"/>
                </a:solidFill>
              </a:rPr>
              <a:t>SEPHAR III </a:t>
            </a:r>
            <a:endParaRPr lang="en-US" dirty="0" smtClean="0"/>
          </a:p>
          <a:p>
            <a:r>
              <a:rPr lang="en-US" dirty="0" smtClean="0"/>
              <a:t>estimation </a:t>
            </a:r>
            <a:r>
              <a:rPr lang="en-US" dirty="0"/>
              <a:t>of a real trend in </a:t>
            </a:r>
            <a:r>
              <a:rPr lang="en-US" dirty="0" smtClean="0"/>
              <a:t>HT’s prevalence</a:t>
            </a:r>
            <a:r>
              <a:rPr lang="en-US" dirty="0"/>
              <a:t>, treatment, and </a:t>
            </a:r>
            <a:r>
              <a:rPr lang="en-US" dirty="0" smtClean="0"/>
              <a:t>control (2005-2016)</a:t>
            </a:r>
          </a:p>
          <a:p>
            <a:pPr>
              <a:buNone/>
            </a:pPr>
            <a:endParaRPr lang="en-US" dirty="0" smtClean="0"/>
          </a:p>
          <a:p>
            <a:r>
              <a:rPr lang="en-US" dirty="0" smtClean="0"/>
              <a:t>base </a:t>
            </a:r>
            <a:r>
              <a:rPr lang="en-US" dirty="0"/>
              <a:t>for future prevention </a:t>
            </a:r>
            <a:r>
              <a:rPr lang="en-US" dirty="0" smtClean="0"/>
              <a:t>strategies </a:t>
            </a:r>
            <a:r>
              <a:rPr lang="en-US" b="1" u="sng" dirty="0" smtClean="0">
                <a:solidFill>
                  <a:srgbClr val="0070C0"/>
                </a:solidFill>
                <a:uFill>
                  <a:solidFill>
                    <a:srgbClr val="FF0000"/>
                  </a:solidFill>
                </a:uFill>
              </a:rPr>
              <a:t>urgently </a:t>
            </a:r>
            <a:r>
              <a:rPr lang="en-US" b="1" u="sng" dirty="0">
                <a:solidFill>
                  <a:srgbClr val="0070C0"/>
                </a:solidFill>
                <a:uFill>
                  <a:solidFill>
                    <a:srgbClr val="FF0000"/>
                  </a:solidFill>
                </a:uFill>
              </a:rPr>
              <a:t>needed in our </a:t>
            </a:r>
            <a:r>
              <a:rPr lang="en-US" b="1" u="sng" dirty="0" smtClean="0">
                <a:solidFill>
                  <a:srgbClr val="0070C0"/>
                </a:solidFill>
                <a:uFill>
                  <a:solidFill>
                    <a:srgbClr val="FF0000"/>
                  </a:solidFill>
                </a:uFill>
              </a:rPr>
              <a:t>country!</a:t>
            </a:r>
            <a:endParaRPr lang="en-US" b="1" u="sng" dirty="0">
              <a:solidFill>
                <a:srgbClr val="0070C0"/>
              </a:solidFill>
              <a:uFill>
                <a:solidFill>
                  <a:srgbClr val="FF0000"/>
                </a:solidFill>
              </a:uFill>
            </a:endParaRPr>
          </a:p>
          <a:p>
            <a:pPr marL="0" indent="0">
              <a:buNone/>
            </a:pPr>
            <a:endParaRPr lang="en-US" b="1" dirty="0">
              <a:solidFill>
                <a:srgbClr val="FFFF00"/>
              </a:solidFill>
            </a:endParaRPr>
          </a:p>
        </p:txBody>
      </p:sp>
    </p:spTree>
    <p:extLst>
      <p:ext uri="{BB962C8B-B14F-4D97-AF65-F5344CB8AC3E}">
        <p14:creationId xmlns:p14="http://schemas.microsoft.com/office/powerpoint/2010/main" val="71623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596" r="10287" b="44097"/>
          <a:stretch>
            <a:fillRect/>
          </a:stretch>
        </p:blipFill>
        <p:spPr bwMode="auto">
          <a:xfrm>
            <a:off x="1219200" y="381000"/>
            <a:ext cx="7086600" cy="2784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447800" y="3276600"/>
            <a:ext cx="6705600" cy="1200329"/>
          </a:xfrm>
          <a:prstGeom prst="rect">
            <a:avLst/>
          </a:prstGeom>
          <a:noFill/>
        </p:spPr>
        <p:txBody>
          <a:bodyPr wrap="square" rtlCol="0">
            <a:spAutoFit/>
          </a:bodyPr>
          <a:lstStyle/>
          <a:p>
            <a:pPr algn="ctr"/>
            <a:r>
              <a:rPr lang="en-US" b="1" i="1" dirty="0" smtClean="0">
                <a:solidFill>
                  <a:schemeClr val="bg1"/>
                </a:solidFill>
              </a:rPr>
              <a:t>National Study Coordinator: Prof. Dr. Maria </a:t>
            </a:r>
            <a:r>
              <a:rPr lang="en-US" b="1" i="1" dirty="0" err="1" smtClean="0">
                <a:solidFill>
                  <a:schemeClr val="bg1"/>
                </a:solidFill>
              </a:rPr>
              <a:t>Dorobantu</a:t>
            </a:r>
            <a:endParaRPr lang="en-US" b="1" i="1" dirty="0" smtClean="0">
              <a:solidFill>
                <a:schemeClr val="bg1"/>
              </a:solidFill>
            </a:endParaRPr>
          </a:p>
          <a:p>
            <a:pPr algn="ctr"/>
            <a:endParaRPr lang="en-US" dirty="0" smtClean="0">
              <a:solidFill>
                <a:srgbClr val="FFFF00"/>
              </a:solidFill>
            </a:endParaRPr>
          </a:p>
          <a:p>
            <a:pPr algn="ctr"/>
            <a:r>
              <a:rPr lang="en-US" b="1" dirty="0" smtClean="0">
                <a:solidFill>
                  <a:srgbClr val="FFFF00"/>
                </a:solidFill>
              </a:rPr>
              <a:t>Study Steering Committee:</a:t>
            </a:r>
          </a:p>
          <a:p>
            <a:endParaRPr lang="en-US" dirty="0"/>
          </a:p>
        </p:txBody>
      </p:sp>
      <p:sp>
        <p:nvSpPr>
          <p:cNvPr id="23" name="TextBox 22"/>
          <p:cNvSpPr txBox="1"/>
          <p:nvPr/>
        </p:nvSpPr>
        <p:spPr>
          <a:xfrm>
            <a:off x="533400" y="4272677"/>
            <a:ext cx="4495800" cy="2308324"/>
          </a:xfrm>
          <a:prstGeom prst="rect">
            <a:avLst/>
          </a:prstGeom>
          <a:noFill/>
        </p:spPr>
        <p:txBody>
          <a:bodyPr wrap="square" rtlCol="0">
            <a:spAutoFit/>
          </a:bodyPr>
          <a:lstStyle/>
          <a:p>
            <a:r>
              <a:rPr lang="en-US" dirty="0" smtClean="0">
                <a:solidFill>
                  <a:schemeClr val="bg1"/>
                </a:solidFill>
              </a:rPr>
              <a:t>Prof Dr. </a:t>
            </a:r>
            <a:r>
              <a:rPr lang="en-US" dirty="0" err="1" smtClean="0">
                <a:solidFill>
                  <a:schemeClr val="bg1"/>
                </a:solidFill>
              </a:rPr>
              <a:t>Doina</a:t>
            </a:r>
            <a:r>
              <a:rPr lang="en-US" dirty="0" smtClean="0">
                <a:solidFill>
                  <a:schemeClr val="bg1"/>
                </a:solidFill>
              </a:rPr>
              <a:t> </a:t>
            </a:r>
            <a:r>
              <a:rPr lang="en-US" dirty="0" err="1" smtClean="0">
                <a:solidFill>
                  <a:schemeClr val="bg1"/>
                </a:solidFill>
              </a:rPr>
              <a:t>Dimulescu</a:t>
            </a:r>
            <a:endParaRPr lang="en-US" dirty="0" smtClean="0">
              <a:solidFill>
                <a:schemeClr val="bg1"/>
              </a:solidFill>
            </a:endParaRPr>
          </a:p>
          <a:p>
            <a:r>
              <a:rPr lang="en-US" dirty="0" smtClean="0">
                <a:solidFill>
                  <a:schemeClr val="bg1"/>
                </a:solidFill>
              </a:rPr>
              <a:t>Prof. Dr. </a:t>
            </a:r>
            <a:r>
              <a:rPr lang="en-US" dirty="0" err="1" smtClean="0">
                <a:solidFill>
                  <a:schemeClr val="bg1"/>
                </a:solidFill>
              </a:rPr>
              <a:t>Crina</a:t>
            </a:r>
            <a:r>
              <a:rPr lang="en-US" dirty="0" smtClean="0">
                <a:solidFill>
                  <a:schemeClr val="bg1"/>
                </a:solidFill>
              </a:rPr>
              <a:t> </a:t>
            </a:r>
            <a:r>
              <a:rPr lang="en-US" dirty="0" err="1" smtClean="0">
                <a:solidFill>
                  <a:schemeClr val="bg1"/>
                </a:solidFill>
              </a:rPr>
              <a:t>Sinescu</a:t>
            </a:r>
            <a:endParaRPr lang="en-US" dirty="0" smtClean="0">
              <a:solidFill>
                <a:schemeClr val="bg1"/>
              </a:solidFill>
            </a:endParaRPr>
          </a:p>
          <a:p>
            <a:r>
              <a:rPr lang="en-US" dirty="0" smtClean="0">
                <a:solidFill>
                  <a:schemeClr val="bg1"/>
                </a:solidFill>
              </a:rPr>
              <a:t>Prof. Dr. Daniel </a:t>
            </a:r>
            <a:r>
              <a:rPr lang="en-US" dirty="0" err="1" smtClean="0">
                <a:solidFill>
                  <a:schemeClr val="bg1"/>
                </a:solidFill>
              </a:rPr>
              <a:t>Lighezan</a:t>
            </a:r>
            <a:endParaRPr lang="en-US" dirty="0" smtClean="0">
              <a:solidFill>
                <a:schemeClr val="bg1"/>
              </a:solidFill>
            </a:endParaRPr>
          </a:p>
          <a:p>
            <a:r>
              <a:rPr lang="en-US" dirty="0" smtClean="0">
                <a:solidFill>
                  <a:schemeClr val="bg1"/>
                </a:solidFill>
              </a:rPr>
              <a:t>Prof. Dr. Catalina </a:t>
            </a:r>
            <a:r>
              <a:rPr lang="en-US" dirty="0" err="1" smtClean="0">
                <a:solidFill>
                  <a:schemeClr val="bg1"/>
                </a:solidFill>
              </a:rPr>
              <a:t>Arsenescu</a:t>
            </a:r>
            <a:r>
              <a:rPr lang="en-US" dirty="0" smtClean="0">
                <a:solidFill>
                  <a:schemeClr val="bg1"/>
                </a:solidFill>
              </a:rPr>
              <a:t>- </a:t>
            </a:r>
            <a:r>
              <a:rPr lang="en-US" dirty="0" err="1" smtClean="0">
                <a:solidFill>
                  <a:schemeClr val="bg1"/>
                </a:solidFill>
              </a:rPr>
              <a:t>Georgescu</a:t>
            </a:r>
            <a:endParaRPr lang="en-US" dirty="0" smtClean="0">
              <a:solidFill>
                <a:schemeClr val="bg1"/>
              </a:solidFill>
            </a:endParaRPr>
          </a:p>
          <a:p>
            <a:r>
              <a:rPr lang="en-US" dirty="0" smtClean="0">
                <a:solidFill>
                  <a:schemeClr val="bg1"/>
                </a:solidFill>
              </a:rPr>
              <a:t>Prof. Dr. </a:t>
            </a:r>
            <a:r>
              <a:rPr lang="en-US" dirty="0" err="1" smtClean="0">
                <a:solidFill>
                  <a:schemeClr val="bg1"/>
                </a:solidFill>
              </a:rPr>
              <a:t>Ovidiu</a:t>
            </a:r>
            <a:r>
              <a:rPr lang="en-US" dirty="0" smtClean="0">
                <a:solidFill>
                  <a:schemeClr val="bg1"/>
                </a:solidFill>
              </a:rPr>
              <a:t> </a:t>
            </a:r>
            <a:r>
              <a:rPr lang="en-US" dirty="0" err="1" smtClean="0">
                <a:solidFill>
                  <a:schemeClr val="bg1"/>
                </a:solidFill>
              </a:rPr>
              <a:t>Mitu</a:t>
            </a:r>
            <a:endParaRPr lang="en-US" dirty="0" smtClean="0">
              <a:solidFill>
                <a:schemeClr val="bg1"/>
              </a:solidFill>
            </a:endParaRPr>
          </a:p>
          <a:p>
            <a:r>
              <a:rPr lang="en-US" dirty="0" smtClean="0">
                <a:solidFill>
                  <a:schemeClr val="bg1"/>
                </a:solidFill>
              </a:rPr>
              <a:t>Prof. Dr. Dana Pop</a:t>
            </a:r>
          </a:p>
          <a:p>
            <a:r>
              <a:rPr lang="en-US" dirty="0" smtClean="0">
                <a:solidFill>
                  <a:schemeClr val="bg1"/>
                </a:solidFill>
              </a:rPr>
              <a:t>Conf. Dr. Cornelia </a:t>
            </a:r>
            <a:r>
              <a:rPr lang="en-US" dirty="0" err="1" smtClean="0">
                <a:solidFill>
                  <a:schemeClr val="bg1"/>
                </a:solidFill>
              </a:rPr>
              <a:t>Bala</a:t>
            </a:r>
            <a:endParaRPr lang="en-US" dirty="0" smtClean="0">
              <a:solidFill>
                <a:schemeClr val="bg1"/>
              </a:solidFill>
            </a:endParaRPr>
          </a:p>
          <a:p>
            <a:r>
              <a:rPr lang="en-US" dirty="0" smtClean="0">
                <a:solidFill>
                  <a:schemeClr val="bg1"/>
                </a:solidFill>
              </a:rPr>
              <a:t>Conf. Dr </a:t>
            </a:r>
            <a:r>
              <a:rPr lang="en-US" dirty="0" err="1" smtClean="0">
                <a:solidFill>
                  <a:schemeClr val="bg1"/>
                </a:solidFill>
              </a:rPr>
              <a:t>Calin</a:t>
            </a:r>
            <a:r>
              <a:rPr lang="en-US" dirty="0" smtClean="0">
                <a:solidFill>
                  <a:schemeClr val="bg1"/>
                </a:solidFill>
              </a:rPr>
              <a:t> Pop</a:t>
            </a:r>
            <a:endParaRPr lang="en-US" dirty="0"/>
          </a:p>
        </p:txBody>
      </p:sp>
      <p:sp>
        <p:nvSpPr>
          <p:cNvPr id="25" name="TextBox 24"/>
          <p:cNvSpPr txBox="1"/>
          <p:nvPr/>
        </p:nvSpPr>
        <p:spPr>
          <a:xfrm>
            <a:off x="5334000" y="4343400"/>
            <a:ext cx="3352800" cy="2308324"/>
          </a:xfrm>
          <a:prstGeom prst="rect">
            <a:avLst/>
          </a:prstGeom>
          <a:noFill/>
        </p:spPr>
        <p:txBody>
          <a:bodyPr wrap="square" rtlCol="0">
            <a:spAutoFit/>
          </a:bodyPr>
          <a:lstStyle/>
          <a:p>
            <a:r>
              <a:rPr lang="en-US" dirty="0" smtClean="0">
                <a:solidFill>
                  <a:schemeClr val="bg1"/>
                </a:solidFill>
              </a:rPr>
              <a:t>Conf. Dr. Roxana </a:t>
            </a:r>
            <a:r>
              <a:rPr lang="en-US" dirty="0" err="1" smtClean="0">
                <a:solidFill>
                  <a:schemeClr val="bg1"/>
                </a:solidFill>
              </a:rPr>
              <a:t>Darabont</a:t>
            </a:r>
            <a:endParaRPr lang="en-US" dirty="0" smtClean="0">
              <a:solidFill>
                <a:schemeClr val="bg1"/>
              </a:solidFill>
            </a:endParaRPr>
          </a:p>
          <a:p>
            <a:r>
              <a:rPr lang="en-US" dirty="0" smtClean="0">
                <a:solidFill>
                  <a:schemeClr val="bg1"/>
                </a:solidFill>
              </a:rPr>
              <a:t>Dr. Paul </a:t>
            </a:r>
            <a:r>
              <a:rPr lang="en-US" dirty="0" err="1" smtClean="0">
                <a:solidFill>
                  <a:schemeClr val="bg1"/>
                </a:solidFill>
              </a:rPr>
              <a:t>Gusbeth</a:t>
            </a:r>
            <a:r>
              <a:rPr lang="en-US" dirty="0" smtClean="0">
                <a:solidFill>
                  <a:schemeClr val="bg1"/>
                </a:solidFill>
              </a:rPr>
              <a:t>- </a:t>
            </a:r>
            <a:r>
              <a:rPr lang="en-US" dirty="0" err="1" smtClean="0">
                <a:solidFill>
                  <a:schemeClr val="bg1"/>
                </a:solidFill>
              </a:rPr>
              <a:t>Tatomir</a:t>
            </a:r>
            <a:endParaRPr lang="en-US" dirty="0" smtClean="0">
              <a:solidFill>
                <a:schemeClr val="bg1"/>
              </a:solidFill>
            </a:endParaRPr>
          </a:p>
          <a:p>
            <a:r>
              <a:rPr lang="en-US" dirty="0" smtClean="0">
                <a:solidFill>
                  <a:schemeClr val="bg1"/>
                </a:solidFill>
              </a:rPr>
              <a:t>Dr. </a:t>
            </a:r>
            <a:r>
              <a:rPr lang="en-US" dirty="0" err="1" smtClean="0">
                <a:solidFill>
                  <a:schemeClr val="bg1"/>
                </a:solidFill>
              </a:rPr>
              <a:t>Oana</a:t>
            </a:r>
            <a:r>
              <a:rPr lang="en-US" dirty="0" smtClean="0">
                <a:solidFill>
                  <a:schemeClr val="bg1"/>
                </a:solidFill>
              </a:rPr>
              <a:t> </a:t>
            </a:r>
            <a:r>
              <a:rPr lang="en-US" dirty="0" err="1" smtClean="0">
                <a:solidFill>
                  <a:schemeClr val="bg1"/>
                </a:solidFill>
              </a:rPr>
              <a:t>Tautu</a:t>
            </a:r>
            <a:endParaRPr lang="en-US" dirty="0" smtClean="0">
              <a:solidFill>
                <a:schemeClr val="bg1"/>
              </a:solidFill>
            </a:endParaRPr>
          </a:p>
          <a:p>
            <a:r>
              <a:rPr lang="en-US" dirty="0" smtClean="0">
                <a:solidFill>
                  <a:schemeClr val="bg1"/>
                </a:solidFill>
              </a:rPr>
              <a:t>Dr. </a:t>
            </a:r>
            <a:r>
              <a:rPr lang="en-US" dirty="0" err="1" smtClean="0">
                <a:solidFill>
                  <a:schemeClr val="bg1"/>
                </a:solidFill>
              </a:rPr>
              <a:t>Alina</a:t>
            </a:r>
            <a:r>
              <a:rPr lang="en-US" dirty="0" smtClean="0">
                <a:solidFill>
                  <a:schemeClr val="bg1"/>
                </a:solidFill>
              </a:rPr>
              <a:t> </a:t>
            </a:r>
            <a:r>
              <a:rPr lang="en-US" dirty="0" err="1" smtClean="0">
                <a:solidFill>
                  <a:schemeClr val="bg1"/>
                </a:solidFill>
              </a:rPr>
              <a:t>Giuca</a:t>
            </a:r>
            <a:endParaRPr lang="en-US" dirty="0" smtClean="0">
              <a:solidFill>
                <a:schemeClr val="bg1"/>
              </a:solidFill>
            </a:endParaRPr>
          </a:p>
          <a:p>
            <a:r>
              <a:rPr lang="en-US" dirty="0" smtClean="0">
                <a:solidFill>
                  <a:schemeClr val="bg1"/>
                </a:solidFill>
              </a:rPr>
              <a:t>Dr. </a:t>
            </a:r>
            <a:r>
              <a:rPr lang="en-US" dirty="0" err="1" smtClean="0">
                <a:solidFill>
                  <a:schemeClr val="bg1"/>
                </a:solidFill>
              </a:rPr>
              <a:t>Mihaela</a:t>
            </a:r>
            <a:r>
              <a:rPr lang="en-US" dirty="0" smtClean="0">
                <a:solidFill>
                  <a:schemeClr val="bg1"/>
                </a:solidFill>
              </a:rPr>
              <a:t> </a:t>
            </a:r>
            <a:r>
              <a:rPr lang="en-US" dirty="0" err="1" smtClean="0">
                <a:solidFill>
                  <a:schemeClr val="bg1"/>
                </a:solidFill>
              </a:rPr>
              <a:t>Udrescu</a:t>
            </a:r>
            <a:endParaRPr lang="en-US" dirty="0" smtClean="0">
              <a:solidFill>
                <a:schemeClr val="bg1"/>
              </a:solidFill>
            </a:endParaRPr>
          </a:p>
          <a:p>
            <a:r>
              <a:rPr lang="en-US" dirty="0" smtClean="0">
                <a:solidFill>
                  <a:schemeClr val="bg1"/>
                </a:solidFill>
              </a:rPr>
              <a:t>Dr. Valeria </a:t>
            </a:r>
            <a:r>
              <a:rPr lang="en-US" dirty="0" err="1" smtClean="0">
                <a:solidFill>
                  <a:schemeClr val="bg1"/>
                </a:solidFill>
              </a:rPr>
              <a:t>Herdea</a:t>
            </a:r>
            <a:endParaRPr lang="en-US" dirty="0" smtClean="0">
              <a:solidFill>
                <a:schemeClr val="bg1"/>
              </a:solidFill>
            </a:endParaRPr>
          </a:p>
          <a:p>
            <a:r>
              <a:rPr lang="en-US" dirty="0" smtClean="0">
                <a:solidFill>
                  <a:schemeClr val="bg1"/>
                </a:solidFill>
              </a:rPr>
              <a:t>Dr. Ileana </a:t>
            </a:r>
            <a:r>
              <a:rPr lang="en-US" dirty="0" err="1" smtClean="0">
                <a:solidFill>
                  <a:schemeClr val="bg1"/>
                </a:solidFill>
              </a:rPr>
              <a:t>Branza</a:t>
            </a:r>
            <a:endParaRPr lang="en-US" dirty="0" smtClean="0">
              <a:solidFill>
                <a:schemeClr val="bg1"/>
              </a:solidFill>
            </a:endParaRPr>
          </a:p>
          <a:p>
            <a:r>
              <a:rPr lang="en-US" dirty="0" err="1" smtClean="0">
                <a:solidFill>
                  <a:schemeClr val="bg1"/>
                </a:solidFill>
              </a:rPr>
              <a:t>Asist</a:t>
            </a:r>
            <a:r>
              <a:rPr lang="en-US" dirty="0" smtClean="0">
                <a:solidFill>
                  <a:schemeClr val="bg1"/>
                </a:solidFill>
              </a:rPr>
              <a:t> Elena </a:t>
            </a:r>
            <a:r>
              <a:rPr lang="en-US" dirty="0" err="1" smtClean="0">
                <a:solidFill>
                  <a:schemeClr val="bg1"/>
                </a:solidFill>
              </a:rPr>
              <a:t>Paun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jpg"/>
          <p:cNvPicPr>
            <a:picLocks noChangeAspect="1"/>
          </p:cNvPicPr>
          <p:nvPr/>
        </p:nvPicPr>
        <p:blipFill>
          <a:blip r:embed="rId2" cstate="print"/>
          <a:stretch>
            <a:fillRect/>
          </a:stretch>
        </p:blipFill>
        <p:spPr>
          <a:xfrm>
            <a:off x="3166" y="0"/>
            <a:ext cx="9137668"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38600" y="914400"/>
            <a:ext cx="4800600" cy="369332"/>
          </a:xfrm>
          <a:prstGeom prst="rect">
            <a:avLst/>
          </a:prstGeom>
          <a:noFill/>
        </p:spPr>
        <p:txBody>
          <a:bodyPr wrap="square" rtlCol="0">
            <a:spAutoFit/>
          </a:bodyPr>
          <a:lstStyle/>
          <a:p>
            <a:endParaRPr lang="en-US" dirty="0"/>
          </a:p>
        </p:txBody>
      </p:sp>
      <p:pic>
        <p:nvPicPr>
          <p:cNvPr id="10" name="Picture 5" descr="C:\Users\user\AppData\Local\Temp\Rar$DI00.761\Poster SRH_50x70_ print-01.jpg"/>
          <p:cNvPicPr>
            <a:picLocks noChangeAspect="1" noChangeArrowheads="1"/>
          </p:cNvPicPr>
          <p:nvPr/>
        </p:nvPicPr>
        <p:blipFill>
          <a:blip r:embed="rId2" cstate="print"/>
          <a:srcRect/>
          <a:stretch>
            <a:fillRect/>
          </a:stretch>
        </p:blipFill>
        <p:spPr bwMode="auto">
          <a:xfrm>
            <a:off x="0" y="0"/>
            <a:ext cx="3474720" cy="4343400"/>
          </a:xfrm>
          <a:prstGeom prst="rect">
            <a:avLst/>
          </a:prstGeom>
          <a:noFill/>
          <a:ln w="9525">
            <a:noFill/>
            <a:miter lim="800000"/>
            <a:headEnd/>
            <a:tailEnd/>
          </a:ln>
        </p:spPr>
      </p:pic>
      <p:sp>
        <p:nvSpPr>
          <p:cNvPr id="12" name="Title 11"/>
          <p:cNvSpPr>
            <a:spLocks noGrp="1"/>
          </p:cNvSpPr>
          <p:nvPr>
            <p:ph type="title"/>
          </p:nvPr>
        </p:nvSpPr>
        <p:spPr>
          <a:xfrm>
            <a:off x="3505200" y="152400"/>
            <a:ext cx="5191944" cy="1143000"/>
          </a:xfrm>
        </p:spPr>
        <p:txBody>
          <a:bodyPr>
            <a:normAutofit/>
          </a:bodyPr>
          <a:lstStyle/>
          <a:p>
            <a:r>
              <a:rPr lang="en-US" sz="3600" dirty="0" smtClean="0">
                <a:solidFill>
                  <a:srgbClr val="FFFF00"/>
                </a:solidFill>
              </a:rPr>
              <a:t>SEPHAR III SESSION</a:t>
            </a:r>
            <a:endParaRPr lang="en-US" sz="3600" dirty="0">
              <a:solidFill>
                <a:srgbClr val="FFFF00"/>
              </a:solidFill>
            </a:endParaRPr>
          </a:p>
        </p:txBody>
      </p:sp>
      <p:sp>
        <p:nvSpPr>
          <p:cNvPr id="13" name="Content Placeholder 12"/>
          <p:cNvSpPr>
            <a:spLocks noGrp="1"/>
          </p:cNvSpPr>
          <p:nvPr>
            <p:ph idx="1"/>
          </p:nvPr>
        </p:nvSpPr>
        <p:spPr>
          <a:xfrm>
            <a:off x="3505200" y="1143000"/>
            <a:ext cx="5791200" cy="5334000"/>
          </a:xfrm>
        </p:spPr>
        <p:txBody>
          <a:bodyPr>
            <a:normAutofit fontScale="25000" lnSpcReduction="20000"/>
          </a:bodyPr>
          <a:lstStyle/>
          <a:p>
            <a:pPr algn="ctr">
              <a:buNone/>
            </a:pPr>
            <a:r>
              <a:rPr lang="en-US" sz="6400" b="1" dirty="0" smtClean="0">
                <a:solidFill>
                  <a:srgbClr val="FFFF00"/>
                </a:solidFill>
              </a:rPr>
              <a:t>FRIDAY , SEPTEMBER 16</a:t>
            </a:r>
            <a:r>
              <a:rPr lang="en-US" sz="6400" b="1" baseline="30000" dirty="0" smtClean="0">
                <a:solidFill>
                  <a:srgbClr val="FFFF00"/>
                </a:solidFill>
              </a:rPr>
              <a:t>TH</a:t>
            </a:r>
            <a:r>
              <a:rPr lang="en-US" sz="6400" b="1" dirty="0" smtClean="0">
                <a:solidFill>
                  <a:srgbClr val="FFFF00"/>
                </a:solidFill>
              </a:rPr>
              <a:t>  - MAGNOLIA HALL</a:t>
            </a:r>
          </a:p>
          <a:p>
            <a:pPr algn="ctr">
              <a:buNone/>
            </a:pPr>
            <a:r>
              <a:rPr lang="ro-RO" sz="6400" b="1" dirty="0" smtClean="0">
                <a:solidFill>
                  <a:srgbClr val="FFFF00"/>
                </a:solidFill>
              </a:rPr>
              <a:t>SESSION NUMBER 11: </a:t>
            </a:r>
            <a:endParaRPr lang="en-US" sz="6400" b="1" dirty="0" smtClean="0">
              <a:solidFill>
                <a:srgbClr val="FFFF00"/>
              </a:solidFill>
            </a:endParaRPr>
          </a:p>
          <a:p>
            <a:pPr>
              <a:buNone/>
            </a:pPr>
            <a:r>
              <a:rPr lang="ro-RO" sz="6400" b="1" dirty="0" smtClean="0"/>
              <a:t> </a:t>
            </a:r>
            <a:endParaRPr lang="en-US" sz="6400" b="1" dirty="0" smtClean="0"/>
          </a:p>
          <a:p>
            <a:pPr algn="ctr">
              <a:buNone/>
            </a:pPr>
            <a:r>
              <a:rPr lang="en-US" sz="6400" b="1" dirty="0" smtClean="0"/>
              <a:t>CHAIRPERSONS: </a:t>
            </a:r>
          </a:p>
          <a:p>
            <a:pPr algn="ctr">
              <a:buNone/>
            </a:pPr>
            <a:r>
              <a:rPr lang="en-US" sz="6400" b="1" i="1" dirty="0" smtClean="0"/>
              <a:t>Giuseppe </a:t>
            </a:r>
            <a:r>
              <a:rPr lang="en-US" sz="6400" b="1" i="1" dirty="0" err="1" smtClean="0"/>
              <a:t>Mancia</a:t>
            </a:r>
            <a:r>
              <a:rPr lang="en-US" sz="6400" b="1" i="1" dirty="0" smtClean="0"/>
              <a:t> (Italy), </a:t>
            </a:r>
            <a:r>
              <a:rPr lang="ro-RO" sz="6400" b="1" i="1" dirty="0" smtClean="0"/>
              <a:t>Tomasz Zdrojewski (Poland), Gianfranco Parati (Italy)</a:t>
            </a:r>
            <a:endParaRPr lang="en-US" sz="6400" b="1" i="1" dirty="0" smtClean="0"/>
          </a:p>
          <a:p>
            <a:pPr algn="ctr">
              <a:buNone/>
            </a:pPr>
            <a:r>
              <a:rPr lang="en-US" sz="6400" dirty="0" smtClean="0"/>
              <a:t>National Study Coordinator </a:t>
            </a:r>
            <a:r>
              <a:rPr lang="ro-RO" sz="6400" dirty="0" smtClean="0"/>
              <a:t>– Maria Dorobantu</a:t>
            </a:r>
            <a:r>
              <a:rPr lang="en-US" sz="6400" dirty="0" smtClean="0"/>
              <a:t> </a:t>
            </a:r>
            <a:r>
              <a:rPr lang="ro-RO" sz="6400" dirty="0" smtClean="0"/>
              <a:t>(Romania)</a:t>
            </a:r>
            <a:endParaRPr lang="en-US" sz="6400" b="1" dirty="0" smtClean="0"/>
          </a:p>
          <a:p>
            <a:pPr>
              <a:buNone/>
            </a:pPr>
            <a:r>
              <a:rPr lang="ro-RO" dirty="0" smtClean="0"/>
              <a:t> </a:t>
            </a:r>
            <a:endParaRPr lang="en-US" b="1" dirty="0" smtClean="0"/>
          </a:p>
          <a:p>
            <a:pPr lvl="1">
              <a:buNone/>
            </a:pPr>
            <a:r>
              <a:rPr lang="ro-RO" sz="6400" dirty="0" smtClean="0"/>
              <a:t>9:00 – 9:10 SEPHAR III design. HTN trend in Romania – Maria Dorobantu (Romania)</a:t>
            </a:r>
            <a:endParaRPr lang="en-US" sz="6400" b="1" dirty="0" smtClean="0"/>
          </a:p>
          <a:p>
            <a:pPr lvl="1">
              <a:buNone/>
            </a:pPr>
            <a:r>
              <a:rPr lang="ro-RO" sz="6400" dirty="0" smtClean="0"/>
              <a:t>9:10 – 9:20 H</a:t>
            </a:r>
            <a:r>
              <a:rPr lang="en-US" sz="6400" dirty="0" err="1" smtClean="0"/>
              <a:t>ypertension</a:t>
            </a:r>
            <a:r>
              <a:rPr lang="en-US" sz="6400" dirty="0" smtClean="0"/>
              <a:t> </a:t>
            </a:r>
            <a:r>
              <a:rPr lang="ro-RO" sz="6400" dirty="0" smtClean="0"/>
              <a:t>control - Catalina Arsenescu Georgescu (Romania)</a:t>
            </a:r>
            <a:endParaRPr lang="en-US" sz="6400" b="1" dirty="0" smtClean="0"/>
          </a:p>
          <a:p>
            <a:pPr lvl="1">
              <a:buNone/>
            </a:pPr>
            <a:r>
              <a:rPr lang="ro-RO" sz="6400" dirty="0" smtClean="0"/>
              <a:t>9:20 – 9:30 Awarness of hypertension and compliance level  – Crina Sinescu (Romania)</a:t>
            </a:r>
            <a:endParaRPr lang="en-US" sz="6400" b="1" dirty="0" smtClean="0"/>
          </a:p>
          <a:p>
            <a:pPr lvl="1">
              <a:buNone/>
            </a:pPr>
            <a:r>
              <a:rPr lang="ro-RO" sz="6400" dirty="0" smtClean="0"/>
              <a:t>9:30 – 9:40</a:t>
            </a:r>
            <a:r>
              <a:rPr lang="en-US" sz="6400" dirty="0" smtClean="0"/>
              <a:t> </a:t>
            </a:r>
            <a:r>
              <a:rPr lang="ro-RO" sz="6400" dirty="0" smtClean="0"/>
              <a:t>Hypertension and cardiac damage - Doina Dimulescu (Romania)</a:t>
            </a:r>
            <a:endParaRPr lang="en-US" sz="6400" b="1" dirty="0" smtClean="0"/>
          </a:p>
          <a:p>
            <a:pPr lvl="1">
              <a:buNone/>
            </a:pPr>
            <a:r>
              <a:rPr lang="ro-RO" sz="6400" dirty="0" smtClean="0"/>
              <a:t>9:40 – 9:50 </a:t>
            </a:r>
            <a:r>
              <a:rPr lang="en-US" sz="6400" dirty="0" smtClean="0"/>
              <a:t> </a:t>
            </a:r>
            <a:r>
              <a:rPr lang="ro-RO" sz="6400" dirty="0" smtClean="0"/>
              <a:t>Arterial stiffness - Roxana Darabont (Romania)</a:t>
            </a:r>
            <a:endParaRPr lang="en-US" sz="6400" b="1" dirty="0" smtClean="0"/>
          </a:p>
          <a:p>
            <a:pPr lvl="1">
              <a:buNone/>
            </a:pPr>
            <a:r>
              <a:rPr lang="ro-RO" sz="6400" dirty="0" smtClean="0"/>
              <a:t>9:50  - 10: 00 Hemodynamic profile of romanian hypertensive patient - Oana Tautu (Romania)</a:t>
            </a:r>
            <a:endParaRPr lang="en-US" sz="6400" b="1" dirty="0" smtClean="0"/>
          </a:p>
          <a:p>
            <a:pPr lvl="1">
              <a:buNone/>
            </a:pPr>
            <a:r>
              <a:rPr lang="ro-RO" sz="6400" dirty="0" smtClean="0"/>
              <a:t>10:00 – 10:10 Metabolic disorders - Cornelia Bala (Romania)</a:t>
            </a:r>
            <a:endParaRPr lang="en-US" sz="6400" b="1" dirty="0" smtClean="0"/>
          </a:p>
          <a:p>
            <a:pPr lvl="1">
              <a:buNone/>
            </a:pPr>
            <a:r>
              <a:rPr lang="ro-RO" sz="6400" dirty="0" smtClean="0"/>
              <a:t>10:10 – 10:20</a:t>
            </a:r>
            <a:r>
              <a:rPr lang="en-US" sz="6400" dirty="0" smtClean="0"/>
              <a:t> Sal</a:t>
            </a:r>
            <a:r>
              <a:rPr lang="ro-RO" sz="6400" dirty="0" smtClean="0"/>
              <a:t>t consumption of </a:t>
            </a:r>
            <a:r>
              <a:rPr lang="en-US" sz="6400" dirty="0" smtClean="0"/>
              <a:t>R</a:t>
            </a:r>
            <a:r>
              <a:rPr lang="ro-RO" sz="6400" dirty="0" smtClean="0"/>
              <a:t>omanian adult population - Paul Gusbeth Tatomir (Romania)</a:t>
            </a:r>
            <a:endParaRPr lang="en-US" sz="6400" b="1" dirty="0" smtClean="0"/>
          </a:p>
          <a:p>
            <a:pPr lvl="1">
              <a:buNone/>
            </a:pPr>
            <a:r>
              <a:rPr lang="ro-RO" sz="6400" dirty="0" smtClean="0"/>
              <a:t>10:20 – 10:30 Discussions</a:t>
            </a:r>
            <a:endParaRPr lang="en-US" sz="3600" b="1"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685800"/>
            <a:ext cx="4928766" cy="54869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THANK-YOU!</a:t>
            </a:r>
            <a:endParaRPr lang="en-US" dirty="0"/>
          </a:p>
        </p:txBody>
      </p:sp>
      <p:pic>
        <p:nvPicPr>
          <p:cNvPr id="4" name="Content Placeholder 3" descr="IMG-20160301-WA0000.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266700" y="914400"/>
            <a:ext cx="8610600" cy="6172200"/>
          </a:xfrm>
        </p:spPr>
        <p:txBody>
          <a:bodyPr/>
          <a:lstStyle/>
          <a:p>
            <a:pPr marL="0" indent="0">
              <a:buNone/>
            </a:pPr>
            <a:r>
              <a:rPr lang="en-US" sz="1400" dirty="0" smtClean="0"/>
              <a:t>The 2 study visits (at 4 days interval) took  part in a special "medical caravan" entitled SEPHAR BUS - fully equipped with all the medical equipment and proper facilities for the conduction for the study, that also allow the team to travel across the country in all the recruitment sites. The fieldwork team was made of cardiologists as primary investigators and senior residents in cardiology and nurses as sub -investigators, and a series of nurses designated by the central laboratory, responsible for blood and urine samples collection and their transport to the central laboratory.</a:t>
            </a:r>
            <a:r>
              <a:rPr lang="hr-HR" sz="1400" dirty="0" smtClean="0"/>
              <a:t> </a:t>
            </a:r>
            <a:r>
              <a:rPr lang="en-US" sz="1400" dirty="0" smtClean="0"/>
              <a:t>Compared to SEPHAR I and II surveys, SEPHAR III’s design brought the novelties of a complete target organ damage evaluation (by means of transthoracic echocardiography and Doppler ultrasound examination of the carotid arteries and measurement of ABI) , the inclusion of the </a:t>
            </a:r>
            <a:r>
              <a:rPr lang="en-US" sz="1400" dirty="0" err="1" smtClean="0"/>
              <a:t>MoCA</a:t>
            </a:r>
            <a:r>
              <a:rPr lang="en-US" sz="1400" dirty="0" smtClean="0"/>
              <a:t>,  Epworth, </a:t>
            </a:r>
            <a:r>
              <a:rPr lang="en-US" sz="1400" dirty="0" err="1" smtClean="0"/>
              <a:t>Morinski</a:t>
            </a:r>
            <a:r>
              <a:rPr lang="en-US" sz="1400" dirty="0" smtClean="0"/>
              <a:t> and depression questionnaires in the case report form, and the estimation of 24h urinary sodium excretion from morning sport urine samples.</a:t>
            </a:r>
            <a:r>
              <a:rPr lang="hr-HR" sz="1400" dirty="0"/>
              <a:t> </a:t>
            </a:r>
            <a:r>
              <a:rPr lang="en-US" sz="1400" dirty="0" smtClean="0"/>
              <a:t>SEPHAR III Preliminary results</a:t>
            </a:r>
            <a:r>
              <a:rPr lang="hr-HR" sz="1400" dirty="0" smtClean="0"/>
              <a:t>: b</a:t>
            </a:r>
            <a:r>
              <a:rPr lang="en-US" sz="1400" dirty="0" err="1" smtClean="0"/>
              <a:t>etween</a:t>
            </a:r>
            <a:r>
              <a:rPr lang="en-US" sz="1400" dirty="0" smtClean="0"/>
              <a:t> November 16th – November 23rd 2015 and February 15th – April 25th 2016, a total number of 2065 adult subjects (18 – 80 years) who gave written informed consent to participate in the study were enrolled. This inter</a:t>
            </a:r>
            <a:r>
              <a:rPr lang="hr-HR" sz="1400" dirty="0" smtClean="0"/>
              <a:t>n</a:t>
            </a:r>
            <a:r>
              <a:rPr lang="en-US" sz="1400" dirty="0" smtClean="0"/>
              <a:t> analysis was performed on the data from 1776 enrolled subjects (86%).</a:t>
            </a:r>
            <a:r>
              <a:rPr lang="hr-HR" sz="1400" dirty="0"/>
              <a:t> </a:t>
            </a:r>
            <a:r>
              <a:rPr lang="en-US" sz="1400" dirty="0" smtClean="0"/>
              <a:t>Hypertension was defined as study SBP ≥ 140mmHg and/or study DBP ≥ 90mmHg at both study visits, or previously diagnosed HT under treatment during the last two weeks, regardless of BP values, were study SBP/DBP was calculated as the arithmetic mean of the 2nd and 3rd BP measurement of each study visit.</a:t>
            </a:r>
            <a:r>
              <a:rPr lang="hr-HR" sz="1400" dirty="0" smtClean="0"/>
              <a:t> </a:t>
            </a:r>
            <a:r>
              <a:rPr lang="en-US" sz="1400" dirty="0" smtClean="0"/>
              <a:t>Hypertension control was defined as SBP &lt; 140mmHg and DBP &lt; 90mmHg in hypertensive subjects who were under treatment for at least 2 weeks before, taking into account the maximum value between the two SBP/DBP values from each visit.</a:t>
            </a:r>
            <a:r>
              <a:rPr lang="hr-HR" sz="1400" dirty="0" smtClean="0"/>
              <a:t> </a:t>
            </a:r>
            <a:r>
              <a:rPr lang="en-US" sz="1400" dirty="0" smtClean="0"/>
              <a:t>Preliminary results revealed a HT general prevalence of 47.5%, in the majority previously diagnosed HT – 39.9%, and a general awareness of HT of 84%. While treatment of HT was recorded in 80.3% of the hypertensive patients, BP </a:t>
            </a:r>
            <a:r>
              <a:rPr lang="en-US" sz="1400" dirty="0" err="1" smtClean="0"/>
              <a:t>cotroll</a:t>
            </a:r>
            <a:r>
              <a:rPr lang="en-US" sz="1400" dirty="0" smtClean="0"/>
              <a:t> of the treated hypertensive patients was 30.1%.</a:t>
            </a:r>
            <a:r>
              <a:rPr lang="hr-HR" sz="1400" dirty="0" smtClean="0"/>
              <a:t> </a:t>
            </a:r>
            <a:r>
              <a:rPr lang="en-US" sz="1400" dirty="0" smtClean="0"/>
              <a:t>Hypertension prevalence in Romania  is increasing, although together with an increase in awareness, treatment and control. Possible explanations of this trend might be unhealthy life-style and diet,  increased salt-intake and increase in obesity and diabetes mellitus.</a:t>
            </a:r>
            <a:r>
              <a:rPr lang="hr-HR" sz="1400" dirty="0" smtClean="0"/>
              <a:t> </a:t>
            </a:r>
            <a:r>
              <a:rPr lang="en-US" sz="1400" dirty="0" smtClean="0"/>
              <a:t>SEPHAR III date will offer an estimation of a real 11 – years trend in HT’s prevalence, treatment, and control (2005-2016) and will serve as base for future prevention strategies urgently needed in our country! </a:t>
            </a:r>
            <a:endParaRPr lang="hr-HR" sz="1400" dirty="0" smtClean="0"/>
          </a:p>
          <a:p>
            <a:pPr marL="0" indent="0">
              <a:buNone/>
            </a:pPr>
            <a:endParaRPr lang="hr-HR" sz="1400" dirty="0"/>
          </a:p>
        </p:txBody>
      </p:sp>
    </p:spTree>
    <p:extLst>
      <p:ext uri="{BB962C8B-B14F-4D97-AF65-F5344CB8AC3E}">
        <p14:creationId xmlns:p14="http://schemas.microsoft.com/office/powerpoint/2010/main" val="415018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fontScale="90000"/>
          </a:bodyPr>
          <a:lstStyle/>
          <a:p>
            <a:r>
              <a:rPr lang="en-US" b="1" dirty="0" smtClean="0">
                <a:solidFill>
                  <a:srgbClr val="FFFF00"/>
                </a:solidFill>
              </a:rPr>
              <a:t>HT prevalence</a:t>
            </a:r>
            <a:r>
              <a:rPr lang="en-US" b="1" dirty="0" smtClean="0">
                <a:solidFill>
                  <a:srgbClr val="FFC000"/>
                </a:solidFill>
              </a:rPr>
              <a:t/>
            </a:r>
            <a:br>
              <a:rPr lang="en-US" b="1" dirty="0" smtClean="0">
                <a:solidFill>
                  <a:srgbClr val="FFC000"/>
                </a:solidFill>
              </a:rPr>
            </a:br>
            <a:r>
              <a:rPr lang="en-US" b="1" dirty="0" smtClean="0"/>
              <a:t>Romania vs. Europe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4245597"/>
              </p:ext>
            </p:extLst>
          </p:nvPr>
        </p:nvGraphicFramePr>
        <p:xfrm>
          <a:off x="457200" y="1371600"/>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1" y="6019800"/>
            <a:ext cx="8305800" cy="800219"/>
          </a:xfrm>
          <a:prstGeom prst="rect">
            <a:avLst/>
          </a:prstGeom>
          <a:noFill/>
        </p:spPr>
        <p:txBody>
          <a:bodyPr wrap="square" rtlCol="0">
            <a:spAutoFit/>
          </a:bodyPr>
          <a:lstStyle/>
          <a:p>
            <a:pPr algn="r"/>
            <a:r>
              <a:rPr lang="en-US" sz="1400" b="1" dirty="0" smtClean="0">
                <a:solidFill>
                  <a:schemeClr val="bg1"/>
                </a:solidFill>
              </a:rPr>
              <a:t>Dorobantu M. et all. </a:t>
            </a:r>
            <a:r>
              <a:rPr lang="ro-RO" sz="1400" dirty="0" smtClean="0">
                <a:solidFill>
                  <a:schemeClr val="bg1"/>
                </a:solidFill>
              </a:rPr>
              <a:t>”</a:t>
            </a:r>
            <a:r>
              <a:rPr lang="en-US" sz="1400" i="1" dirty="0" smtClean="0">
                <a:solidFill>
                  <a:schemeClr val="bg1"/>
                </a:solidFill>
              </a:rPr>
              <a:t> Arterial Hypertension Epidemiology: Romania among the Balkan Countries – Data from SEPHAR Surveys </a:t>
            </a:r>
            <a:r>
              <a:rPr lang="ro-RO" sz="1400" dirty="0" smtClean="0">
                <a:solidFill>
                  <a:schemeClr val="bg1"/>
                </a:solidFill>
              </a:rPr>
              <a:t>”, Medicina Modernã. 2014, Vol. 21, No. 1 : 10-16</a:t>
            </a:r>
            <a:endParaRPr lang="en-US" sz="1400" b="1" dirty="0">
              <a:solidFill>
                <a:schemeClr val="bg1"/>
              </a:solidFill>
            </a:endParaRPr>
          </a:p>
          <a:p>
            <a:pPr algn="r"/>
            <a:endParaRPr lang="en-US" dirty="0"/>
          </a:p>
        </p:txBody>
      </p:sp>
    </p:spTree>
    <p:extLst>
      <p:ext uri="{BB962C8B-B14F-4D97-AF65-F5344CB8AC3E}">
        <p14:creationId xmlns:p14="http://schemas.microsoft.com/office/powerpoint/2010/main" val="125852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smtClean="0">
                <a:solidFill>
                  <a:srgbClr val="FFFF00"/>
                </a:solidFill>
              </a:rPr>
              <a:t>HT prevalence</a:t>
            </a:r>
            <a:r>
              <a:rPr lang="en-US" b="1" dirty="0" smtClean="0">
                <a:solidFill>
                  <a:srgbClr val="FFC000"/>
                </a:solidFill>
              </a:rPr>
              <a:t/>
            </a:r>
            <a:br>
              <a:rPr lang="en-US" b="1" dirty="0" smtClean="0">
                <a:solidFill>
                  <a:srgbClr val="FFC000"/>
                </a:solidFill>
              </a:rPr>
            </a:br>
            <a:r>
              <a:rPr lang="en-US" b="1" dirty="0" smtClean="0"/>
              <a:t>Romania vs. Balkan Region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156056"/>
              </p:ext>
            </p:extLst>
          </p:nvPr>
        </p:nvGraphicFramePr>
        <p:xfrm>
          <a:off x="533400" y="1447800"/>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33401" y="6019800"/>
            <a:ext cx="8305800" cy="800219"/>
          </a:xfrm>
          <a:prstGeom prst="rect">
            <a:avLst/>
          </a:prstGeom>
          <a:noFill/>
        </p:spPr>
        <p:txBody>
          <a:bodyPr wrap="square" rtlCol="0">
            <a:spAutoFit/>
          </a:bodyPr>
          <a:lstStyle/>
          <a:p>
            <a:pPr algn="r"/>
            <a:r>
              <a:rPr lang="en-US" sz="1400" b="1" dirty="0" smtClean="0">
                <a:solidFill>
                  <a:schemeClr val="bg1"/>
                </a:solidFill>
              </a:rPr>
              <a:t>Dorobantu M. et all. </a:t>
            </a:r>
            <a:r>
              <a:rPr lang="ro-RO" sz="1400" dirty="0" smtClean="0">
                <a:solidFill>
                  <a:schemeClr val="bg1"/>
                </a:solidFill>
              </a:rPr>
              <a:t>”</a:t>
            </a:r>
            <a:r>
              <a:rPr lang="en-US" sz="1400" i="1" dirty="0" smtClean="0">
                <a:solidFill>
                  <a:schemeClr val="bg1"/>
                </a:solidFill>
              </a:rPr>
              <a:t> Arterial Hypertension Epidemiology: Romania among the Balkan Countries – Data from SEPHAR Surveys </a:t>
            </a:r>
            <a:r>
              <a:rPr lang="ro-RO" sz="1400" dirty="0" smtClean="0">
                <a:solidFill>
                  <a:schemeClr val="bg1"/>
                </a:solidFill>
              </a:rPr>
              <a:t>”, Medicina Modernã. 2014, Vol. 21, No. 1 : 10-16</a:t>
            </a:r>
            <a:endParaRPr lang="en-US" sz="1400" b="1" dirty="0">
              <a:solidFill>
                <a:schemeClr val="bg1"/>
              </a:solidFill>
            </a:endParaRPr>
          </a:p>
          <a:p>
            <a:pPr algn="r"/>
            <a:endParaRPr lang="en-US" dirty="0"/>
          </a:p>
        </p:txBody>
      </p:sp>
    </p:spTree>
    <p:extLst>
      <p:ext uri="{BB962C8B-B14F-4D97-AF65-F5344CB8AC3E}">
        <p14:creationId xmlns:p14="http://schemas.microsoft.com/office/powerpoint/2010/main" val="144002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8"/>
          <p:cNvPicPr>
            <a:picLocks noChangeAspect="1" noChangeArrowheads="1"/>
          </p:cNvPicPr>
          <p:nvPr/>
        </p:nvPicPr>
        <p:blipFill>
          <a:blip r:embed="rId2" cstate="print"/>
          <a:srcRect l="6172" t="47108"/>
          <a:stretch>
            <a:fillRect/>
          </a:stretch>
        </p:blipFill>
        <p:spPr bwMode="auto">
          <a:xfrm>
            <a:off x="381000" y="1259717"/>
            <a:ext cx="6324600" cy="1600200"/>
          </a:xfrm>
          <a:prstGeom prst="rect">
            <a:avLst/>
          </a:prstGeom>
          <a:noFill/>
          <a:ln w="9525">
            <a:noFill/>
            <a:miter lim="800000"/>
            <a:headEnd/>
            <a:tailEnd/>
          </a:ln>
        </p:spPr>
      </p:pic>
      <p:grpSp>
        <p:nvGrpSpPr>
          <p:cNvPr id="2" name="Group 16"/>
          <p:cNvGrpSpPr/>
          <p:nvPr/>
        </p:nvGrpSpPr>
        <p:grpSpPr>
          <a:xfrm>
            <a:off x="381000" y="4724400"/>
            <a:ext cx="8763000" cy="1877437"/>
            <a:chOff x="381000" y="4724400"/>
            <a:chExt cx="8763000" cy="1877437"/>
          </a:xfrm>
        </p:grpSpPr>
        <p:grpSp>
          <p:nvGrpSpPr>
            <p:cNvPr id="3" name="Group 12"/>
            <p:cNvGrpSpPr>
              <a:grpSpLocks/>
            </p:cNvGrpSpPr>
            <p:nvPr/>
          </p:nvGrpSpPr>
          <p:grpSpPr bwMode="auto">
            <a:xfrm>
              <a:off x="381000" y="4724400"/>
              <a:ext cx="6324600" cy="1828800"/>
              <a:chOff x="381000" y="4190991"/>
              <a:chExt cx="8108950" cy="2395546"/>
            </a:xfrm>
          </p:grpSpPr>
          <p:pic>
            <p:nvPicPr>
              <p:cNvPr id="18443" name="Picture 8"/>
              <p:cNvPicPr>
                <a:picLocks noChangeAspect="1" noChangeArrowheads="1"/>
              </p:cNvPicPr>
              <p:nvPr/>
            </p:nvPicPr>
            <p:blipFill>
              <a:blip r:embed="rId2" cstate="print"/>
              <a:srcRect l="6172" t="47108"/>
              <a:stretch>
                <a:fillRect/>
              </a:stretch>
            </p:blipFill>
            <p:spPr bwMode="auto">
              <a:xfrm>
                <a:off x="381000" y="4191000"/>
                <a:ext cx="8108950" cy="2395537"/>
              </a:xfrm>
              <a:prstGeom prst="rect">
                <a:avLst/>
              </a:prstGeom>
              <a:noFill/>
              <a:ln w="9525">
                <a:noFill/>
                <a:miter lim="800000"/>
                <a:headEnd/>
                <a:tailEnd/>
              </a:ln>
            </p:spPr>
          </p:pic>
          <p:pic>
            <p:nvPicPr>
              <p:cNvPr id="18444" name="Picture 8"/>
              <p:cNvPicPr>
                <a:picLocks noChangeAspect="1" noChangeArrowheads="1"/>
              </p:cNvPicPr>
              <p:nvPr/>
            </p:nvPicPr>
            <p:blipFill>
              <a:blip r:embed="rId2" cstate="print"/>
              <a:srcRect l="86703" t="47108" r="3894"/>
              <a:stretch>
                <a:fillRect/>
              </a:stretch>
            </p:blipFill>
            <p:spPr bwMode="auto">
              <a:xfrm>
                <a:off x="2921153" y="4190993"/>
                <a:ext cx="812648" cy="2395535"/>
              </a:xfrm>
              <a:prstGeom prst="rect">
                <a:avLst/>
              </a:prstGeom>
              <a:noFill/>
              <a:ln w="9525">
                <a:noFill/>
                <a:miter lim="800000"/>
                <a:headEnd/>
                <a:tailEnd/>
              </a:ln>
            </p:spPr>
          </p:pic>
          <p:pic>
            <p:nvPicPr>
              <p:cNvPr id="18445" name="Picture 8"/>
              <p:cNvPicPr>
                <a:picLocks noChangeAspect="1" noChangeArrowheads="1"/>
              </p:cNvPicPr>
              <p:nvPr/>
            </p:nvPicPr>
            <p:blipFill>
              <a:blip r:embed="rId2" cstate="print"/>
              <a:srcRect l="86407" t="47108" r="3894"/>
              <a:stretch>
                <a:fillRect/>
              </a:stretch>
            </p:blipFill>
            <p:spPr bwMode="auto">
              <a:xfrm>
                <a:off x="2057400" y="4191000"/>
                <a:ext cx="838200" cy="2395537"/>
              </a:xfrm>
              <a:prstGeom prst="rect">
                <a:avLst/>
              </a:prstGeom>
              <a:noFill/>
              <a:ln w="9525">
                <a:noFill/>
                <a:miter lim="800000"/>
                <a:headEnd/>
                <a:tailEnd/>
              </a:ln>
            </p:spPr>
          </p:pic>
          <p:pic>
            <p:nvPicPr>
              <p:cNvPr id="18446" name="Picture 9"/>
              <p:cNvPicPr>
                <a:picLocks noChangeAspect="1" noChangeArrowheads="1"/>
              </p:cNvPicPr>
              <p:nvPr/>
            </p:nvPicPr>
            <p:blipFill>
              <a:blip r:embed="rId2" cstate="print"/>
              <a:srcRect l="86407" t="47108" r="3894"/>
              <a:stretch>
                <a:fillRect/>
              </a:stretch>
            </p:blipFill>
            <p:spPr bwMode="auto">
              <a:xfrm>
                <a:off x="1295400" y="4191000"/>
                <a:ext cx="838200" cy="2395537"/>
              </a:xfrm>
              <a:prstGeom prst="rect">
                <a:avLst/>
              </a:prstGeom>
              <a:noFill/>
              <a:ln w="9525">
                <a:noFill/>
                <a:miter lim="800000"/>
                <a:headEnd/>
                <a:tailEnd/>
              </a:ln>
            </p:spPr>
          </p:pic>
          <p:pic>
            <p:nvPicPr>
              <p:cNvPr id="18447" name="Picture 8"/>
              <p:cNvPicPr>
                <a:picLocks noChangeAspect="1" noChangeArrowheads="1"/>
              </p:cNvPicPr>
              <p:nvPr/>
            </p:nvPicPr>
            <p:blipFill>
              <a:blip r:embed="rId2" cstate="print"/>
              <a:srcRect l="92355" t="47108" r="3894"/>
              <a:stretch>
                <a:fillRect/>
              </a:stretch>
            </p:blipFill>
            <p:spPr bwMode="auto">
              <a:xfrm>
                <a:off x="1064887" y="4190991"/>
                <a:ext cx="324157" cy="2395535"/>
              </a:xfrm>
              <a:prstGeom prst="rect">
                <a:avLst/>
              </a:prstGeom>
              <a:noFill/>
              <a:ln w="9525">
                <a:noFill/>
                <a:miter lim="800000"/>
                <a:headEnd/>
                <a:tailEnd/>
              </a:ln>
            </p:spPr>
          </p:pic>
        </p:grpSp>
        <p:sp>
          <p:nvSpPr>
            <p:cNvPr id="18438" name="TextBox 18"/>
            <p:cNvSpPr txBox="1">
              <a:spLocks noChangeArrowheads="1"/>
            </p:cNvSpPr>
            <p:nvPr/>
          </p:nvSpPr>
          <p:spPr bwMode="auto">
            <a:xfrm>
              <a:off x="6583214" y="4724400"/>
              <a:ext cx="2560786" cy="1877437"/>
            </a:xfrm>
            <a:prstGeom prst="rect">
              <a:avLst/>
            </a:prstGeom>
            <a:noFill/>
            <a:ln w="9525">
              <a:noFill/>
              <a:miter lim="800000"/>
              <a:headEnd/>
              <a:tailEnd/>
            </a:ln>
          </p:spPr>
          <p:txBody>
            <a:bodyPr wrap="square">
              <a:spAutoFit/>
            </a:bodyPr>
            <a:lstStyle/>
            <a:p>
              <a:pPr algn="ctr" eaLnBrk="1" hangingPunct="1"/>
              <a:r>
                <a:rPr lang="en-US" altLang="en-US" sz="2400" dirty="0" smtClean="0">
                  <a:solidFill>
                    <a:srgbClr val="FFFF00"/>
                  </a:solidFill>
                </a:rPr>
                <a:t>1 out of 4 treated hypertensives are at target BP</a:t>
              </a:r>
              <a:endParaRPr lang="en-US" altLang="en-US" sz="2400" dirty="0">
                <a:solidFill>
                  <a:srgbClr val="FFFF00"/>
                </a:solidFill>
              </a:endParaRPr>
            </a:p>
            <a:p>
              <a:pPr algn="ctr" eaLnBrk="1" hangingPunct="1"/>
              <a:r>
                <a:rPr lang="en-US" altLang="en-US" sz="2000" dirty="0">
                  <a:solidFill>
                    <a:srgbClr val="FFFF00"/>
                  </a:solidFill>
                </a:rPr>
                <a:t>(~900.000 </a:t>
              </a:r>
              <a:r>
                <a:rPr lang="en-US" altLang="en-US" sz="2000" dirty="0" smtClean="0">
                  <a:solidFill>
                    <a:srgbClr val="FFFF00"/>
                  </a:solidFill>
                </a:rPr>
                <a:t>out of  7M with HT</a:t>
              </a:r>
              <a:r>
                <a:rPr lang="en-US" altLang="en-US" sz="2400" dirty="0" smtClean="0">
                  <a:solidFill>
                    <a:srgbClr val="FFFF00"/>
                  </a:solidFill>
                </a:rPr>
                <a:t>)</a:t>
              </a:r>
              <a:endParaRPr lang="en-US" altLang="en-US" sz="2400" dirty="0">
                <a:solidFill>
                  <a:srgbClr val="FFFF00"/>
                </a:solidFill>
              </a:endParaRPr>
            </a:p>
          </p:txBody>
        </p:sp>
      </p:grpSp>
      <p:grpSp>
        <p:nvGrpSpPr>
          <p:cNvPr id="4" name="Group 15"/>
          <p:cNvGrpSpPr/>
          <p:nvPr/>
        </p:nvGrpSpPr>
        <p:grpSpPr>
          <a:xfrm>
            <a:off x="457200" y="3048000"/>
            <a:ext cx="8305800" cy="1676400"/>
            <a:chOff x="457200" y="3048000"/>
            <a:chExt cx="8305800" cy="1676400"/>
          </a:xfrm>
        </p:grpSpPr>
        <p:sp>
          <p:nvSpPr>
            <p:cNvPr id="18436" name="TextBox 16"/>
            <p:cNvSpPr txBox="1">
              <a:spLocks noChangeArrowheads="1"/>
            </p:cNvSpPr>
            <p:nvPr/>
          </p:nvSpPr>
          <p:spPr bwMode="auto">
            <a:xfrm>
              <a:off x="6629400" y="3048000"/>
              <a:ext cx="2133600" cy="1569660"/>
            </a:xfrm>
            <a:prstGeom prst="rect">
              <a:avLst/>
            </a:prstGeom>
            <a:noFill/>
            <a:ln w="9525">
              <a:noFill/>
              <a:miter lim="800000"/>
              <a:headEnd/>
              <a:tailEnd/>
            </a:ln>
          </p:spPr>
          <p:txBody>
            <a:bodyPr>
              <a:spAutoFit/>
            </a:bodyPr>
            <a:lstStyle/>
            <a:p>
              <a:pPr algn="ctr"/>
              <a:r>
                <a:rPr lang="en-US" altLang="en-US" sz="2400" dirty="0" smtClean="0">
                  <a:solidFill>
                    <a:schemeClr val="bg1"/>
                  </a:solidFill>
                </a:rPr>
                <a:t>1 out of 2 hypertensive adults are treated</a:t>
              </a:r>
              <a:endParaRPr lang="en-US" altLang="en-US" sz="2400" dirty="0">
                <a:solidFill>
                  <a:schemeClr val="bg1"/>
                </a:solidFill>
              </a:endParaRPr>
            </a:p>
          </p:txBody>
        </p:sp>
        <p:grpSp>
          <p:nvGrpSpPr>
            <p:cNvPr id="5" name="Group 23"/>
            <p:cNvGrpSpPr>
              <a:grpSpLocks/>
            </p:cNvGrpSpPr>
            <p:nvPr/>
          </p:nvGrpSpPr>
          <p:grpSpPr bwMode="auto">
            <a:xfrm>
              <a:off x="457200" y="3048000"/>
              <a:ext cx="6248400" cy="1676400"/>
              <a:chOff x="348360" y="2743200"/>
              <a:chExt cx="6248400" cy="1676400"/>
            </a:xfrm>
          </p:grpSpPr>
          <p:pic>
            <p:nvPicPr>
              <p:cNvPr id="18440" name="Picture 8"/>
              <p:cNvPicPr>
                <a:picLocks noChangeAspect="1" noChangeArrowheads="1"/>
              </p:cNvPicPr>
              <p:nvPr/>
            </p:nvPicPr>
            <p:blipFill>
              <a:blip r:embed="rId2" cstate="print"/>
              <a:srcRect l="6172" t="47108"/>
              <a:stretch>
                <a:fillRect/>
              </a:stretch>
            </p:blipFill>
            <p:spPr bwMode="auto">
              <a:xfrm>
                <a:off x="348360" y="2743200"/>
                <a:ext cx="6248400" cy="1676400"/>
              </a:xfrm>
              <a:prstGeom prst="rect">
                <a:avLst/>
              </a:prstGeom>
              <a:noFill/>
              <a:ln w="9525">
                <a:noFill/>
                <a:miter lim="800000"/>
                <a:headEnd/>
                <a:tailEnd/>
              </a:ln>
            </p:spPr>
          </p:pic>
          <p:pic>
            <p:nvPicPr>
              <p:cNvPr id="18441" name="Picture 8"/>
              <p:cNvPicPr>
                <a:picLocks noChangeAspect="1" noChangeArrowheads="1"/>
              </p:cNvPicPr>
              <p:nvPr/>
            </p:nvPicPr>
            <p:blipFill>
              <a:blip r:embed="rId2" cstate="print"/>
              <a:srcRect l="86407" t="47108" r="3894"/>
              <a:stretch>
                <a:fillRect/>
              </a:stretch>
            </p:blipFill>
            <p:spPr bwMode="auto">
              <a:xfrm>
                <a:off x="1676400" y="2743200"/>
                <a:ext cx="645880" cy="1676400"/>
              </a:xfrm>
              <a:prstGeom prst="rect">
                <a:avLst/>
              </a:prstGeom>
              <a:noFill/>
              <a:ln w="9525">
                <a:noFill/>
                <a:miter lim="800000"/>
                <a:headEnd/>
                <a:tailEnd/>
              </a:ln>
            </p:spPr>
          </p:pic>
          <p:pic>
            <p:nvPicPr>
              <p:cNvPr id="18442" name="Picture 8"/>
              <p:cNvPicPr>
                <a:picLocks noChangeAspect="1" noChangeArrowheads="1"/>
              </p:cNvPicPr>
              <p:nvPr/>
            </p:nvPicPr>
            <p:blipFill>
              <a:blip r:embed="rId2" cstate="print"/>
              <a:srcRect l="86407" t="47108" r="3894"/>
              <a:stretch>
                <a:fillRect/>
              </a:stretch>
            </p:blipFill>
            <p:spPr bwMode="auto">
              <a:xfrm>
                <a:off x="2209800" y="2743200"/>
                <a:ext cx="645880" cy="1676400"/>
              </a:xfrm>
              <a:prstGeom prst="rect">
                <a:avLst/>
              </a:prstGeom>
              <a:noFill/>
              <a:ln w="9525">
                <a:noFill/>
                <a:miter lim="800000"/>
                <a:headEnd/>
                <a:tailEnd/>
              </a:ln>
            </p:spPr>
          </p:pic>
        </p:grpSp>
      </p:grpSp>
      <p:sp>
        <p:nvSpPr>
          <p:cNvPr id="19" name="Title 10"/>
          <p:cNvSpPr txBox="1">
            <a:spLocks/>
          </p:cNvSpPr>
          <p:nvPr/>
        </p:nvSpPr>
        <p:spPr>
          <a:xfrm>
            <a:off x="685800" y="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HT in Romania</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a:r>
            <a:br>
              <a:rPr kumimoji="0" lang="en-US" sz="4400" b="0" i="0" u="none" strike="noStrike" kern="1200" cap="none" spc="0" normalizeH="0" baseline="0" noProof="0" dirty="0" smtClean="0">
                <a:ln>
                  <a:noFill/>
                </a:ln>
                <a:solidFill>
                  <a:schemeClr val="bg1"/>
                </a:solidFill>
                <a:effectLst/>
                <a:uLnTx/>
                <a:uFillTx/>
                <a:latin typeface="+mj-lt"/>
                <a:ea typeface="+mj-ea"/>
                <a:cs typeface="+mj-cs"/>
              </a:rPr>
            </a:br>
            <a:r>
              <a:rPr kumimoji="0" lang="en-US" sz="4400" b="0" i="0" u="none" strike="noStrike" kern="1200" cap="none" spc="0" normalizeH="0" baseline="0" noProof="0" dirty="0" smtClean="0">
                <a:ln>
                  <a:noFill/>
                </a:ln>
                <a:solidFill>
                  <a:schemeClr val="bg1"/>
                </a:solidFill>
                <a:effectLst/>
                <a:uLnTx/>
                <a:uFillTx/>
                <a:latin typeface="+mj-lt"/>
                <a:ea typeface="+mj-ea"/>
                <a:cs typeface="+mj-cs"/>
              </a:rPr>
              <a:t>Current situation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0" name="TextBox 13"/>
          <p:cNvSpPr txBox="1">
            <a:spLocks noChangeArrowheads="1"/>
          </p:cNvSpPr>
          <p:nvPr/>
        </p:nvSpPr>
        <p:spPr bwMode="auto">
          <a:xfrm>
            <a:off x="6781800" y="1295400"/>
            <a:ext cx="2133600" cy="1569660"/>
          </a:xfrm>
          <a:prstGeom prst="rect">
            <a:avLst/>
          </a:prstGeom>
          <a:noFill/>
          <a:ln w="9525">
            <a:noFill/>
            <a:miter lim="800000"/>
            <a:headEnd/>
            <a:tailEnd/>
          </a:ln>
        </p:spPr>
        <p:txBody>
          <a:bodyPr>
            <a:spAutoFit/>
          </a:bodyPr>
          <a:lstStyle/>
          <a:p>
            <a:pPr algn="ctr" eaLnBrk="1" hangingPunct="1"/>
            <a:r>
              <a:rPr lang="en-US" altLang="en-US" sz="2400" dirty="0" smtClean="0">
                <a:solidFill>
                  <a:schemeClr val="bg1"/>
                </a:solidFill>
              </a:rPr>
              <a:t>4 out of 10 Romanian adults have HT</a:t>
            </a:r>
            <a:endParaRPr lang="en-US" alt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16824" cy="1143000"/>
          </a:xfrm>
        </p:spPr>
        <p:txBody>
          <a:bodyPr>
            <a:normAutofit fontScale="90000"/>
          </a:bodyPr>
          <a:lstStyle/>
          <a:p>
            <a:r>
              <a:rPr lang="en-US" b="1" dirty="0" smtClean="0">
                <a:solidFill>
                  <a:srgbClr val="FFFF00"/>
                </a:solidFill>
              </a:rPr>
              <a:t>The need of a new national survey: SEPHAR III</a:t>
            </a:r>
            <a:endParaRPr lang="en-US" b="1" dirty="0">
              <a:solidFill>
                <a:srgbClr val="FFFF00"/>
              </a:solidFill>
            </a:endParaRPr>
          </a:p>
        </p:txBody>
      </p:sp>
      <p:sp>
        <p:nvSpPr>
          <p:cNvPr id="3" name="Content Placeholder 2"/>
          <p:cNvSpPr>
            <a:spLocks noGrp="1"/>
          </p:cNvSpPr>
          <p:nvPr>
            <p:ph idx="1"/>
          </p:nvPr>
        </p:nvSpPr>
        <p:spPr>
          <a:xfrm>
            <a:off x="467544" y="1844824"/>
            <a:ext cx="8229600" cy="4525963"/>
          </a:xfrm>
        </p:spPr>
        <p:txBody>
          <a:bodyPr/>
          <a:lstStyle/>
          <a:p>
            <a:pPr marL="0" indent="0">
              <a:buNone/>
            </a:pPr>
            <a:r>
              <a:rPr lang="en-US" dirty="0" smtClean="0">
                <a:solidFill>
                  <a:srgbClr val="FFFF00"/>
                </a:solidFill>
              </a:rPr>
              <a:t>To find answers:</a:t>
            </a:r>
          </a:p>
          <a:p>
            <a:r>
              <a:rPr lang="en-US" i="1" dirty="0" smtClean="0"/>
              <a:t>What is the trend in HT prevalence, treatment and control in Romania?</a:t>
            </a:r>
          </a:p>
          <a:p>
            <a:endParaRPr lang="en-US" dirty="0"/>
          </a:p>
        </p:txBody>
      </p:sp>
      <p:graphicFrame>
        <p:nvGraphicFramePr>
          <p:cNvPr id="6" name="Diagram 5"/>
          <p:cNvGraphicFramePr/>
          <p:nvPr>
            <p:extLst>
              <p:ext uri="{D42A27DB-BD31-4B8C-83A1-F6EECF244321}">
                <p14:modId xmlns:p14="http://schemas.microsoft.com/office/powerpoint/2010/main" val="1925346811"/>
              </p:ext>
            </p:extLst>
          </p:nvPr>
        </p:nvGraphicFramePr>
        <p:xfrm>
          <a:off x="9872" y="3861048"/>
          <a:ext cx="2592288"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3048000" y="3831580"/>
            <a:ext cx="2355844" cy="216024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 name="Group 9"/>
          <p:cNvGrpSpPr/>
          <p:nvPr/>
        </p:nvGrpSpPr>
        <p:grpSpPr>
          <a:xfrm>
            <a:off x="3276600" y="4495800"/>
            <a:ext cx="1512168" cy="864096"/>
            <a:chOff x="241646" y="648071"/>
            <a:chExt cx="1512168" cy="864096"/>
          </a:xfrm>
        </p:grpSpPr>
        <p:sp>
          <p:nvSpPr>
            <p:cNvPr id="11" name="Rounded Rectangle 10"/>
            <p:cNvSpPr/>
            <p:nvPr/>
          </p:nvSpPr>
          <p:spPr>
            <a:xfrm>
              <a:off x="241646" y="648071"/>
              <a:ext cx="1401455" cy="8640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83828" y="690253"/>
              <a:ext cx="1469986" cy="779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solidFill>
                    <a:prstClr val="white"/>
                  </a:solidFill>
                </a:rPr>
                <a:t>SEPHAR II</a:t>
              </a:r>
            </a:p>
            <a:p>
              <a:pPr algn="ctr" defTabSz="844550">
                <a:lnSpc>
                  <a:spcPct val="90000"/>
                </a:lnSpc>
                <a:spcBef>
                  <a:spcPct val="0"/>
                </a:spcBef>
                <a:spcAft>
                  <a:spcPct val="35000"/>
                </a:spcAft>
              </a:pPr>
              <a:r>
                <a:rPr lang="en-US" sz="1900" b="1" dirty="0">
                  <a:solidFill>
                    <a:prstClr val="white"/>
                  </a:solidFill>
                </a:rPr>
                <a:t>2012</a:t>
              </a:r>
            </a:p>
          </p:txBody>
        </p:sp>
      </p:grpSp>
      <p:graphicFrame>
        <p:nvGraphicFramePr>
          <p:cNvPr id="13" name="Diagram 12"/>
          <p:cNvGraphicFramePr/>
          <p:nvPr>
            <p:extLst>
              <p:ext uri="{D42A27DB-BD31-4B8C-83A1-F6EECF244321}">
                <p14:modId xmlns:p14="http://schemas.microsoft.com/office/powerpoint/2010/main" val="2930062989"/>
              </p:ext>
            </p:extLst>
          </p:nvPr>
        </p:nvGraphicFramePr>
        <p:xfrm>
          <a:off x="5789712" y="3814936"/>
          <a:ext cx="2592288"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16824" cy="1143000"/>
          </a:xfrm>
        </p:spPr>
        <p:txBody>
          <a:bodyPr>
            <a:normAutofit fontScale="90000"/>
          </a:bodyPr>
          <a:lstStyle/>
          <a:p>
            <a:r>
              <a:rPr lang="en-US" b="1" dirty="0" smtClean="0">
                <a:solidFill>
                  <a:srgbClr val="FFFF00"/>
                </a:solidFill>
              </a:rPr>
              <a:t>The need of a new national survey: SEPHAR III</a:t>
            </a:r>
            <a:endParaRPr lang="en-US" b="1" dirty="0">
              <a:solidFill>
                <a:srgbClr val="FFFF00"/>
              </a:solidFill>
            </a:endParaRPr>
          </a:p>
        </p:txBody>
      </p:sp>
      <p:sp>
        <p:nvSpPr>
          <p:cNvPr id="3" name="Content Placeholder 2"/>
          <p:cNvSpPr>
            <a:spLocks noGrp="1"/>
          </p:cNvSpPr>
          <p:nvPr>
            <p:ph idx="1"/>
          </p:nvPr>
        </p:nvSpPr>
        <p:spPr>
          <a:xfrm>
            <a:off x="467544" y="1844824"/>
            <a:ext cx="8229600" cy="4525963"/>
          </a:xfrm>
        </p:spPr>
        <p:txBody>
          <a:bodyPr/>
          <a:lstStyle/>
          <a:p>
            <a:pPr marL="0" indent="0">
              <a:buNone/>
            </a:pPr>
            <a:r>
              <a:rPr lang="en-US" dirty="0" smtClean="0">
                <a:solidFill>
                  <a:srgbClr val="FFFF00"/>
                </a:solidFill>
              </a:rPr>
              <a:t>To find answers:</a:t>
            </a:r>
          </a:p>
          <a:p>
            <a:r>
              <a:rPr lang="en-US" i="1" dirty="0" smtClean="0"/>
              <a:t>What is the  current  prevalence, treatment and control  of HT in Romania?</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450602"/>
            <a:ext cx="4151605" cy="3182898"/>
          </a:xfrm>
          <a:prstGeom prst="rect">
            <a:avLst/>
          </a:prstGeom>
        </p:spPr>
      </p:pic>
    </p:spTree>
    <p:extLst>
      <p:ext uri="{BB962C8B-B14F-4D97-AF65-F5344CB8AC3E}">
        <p14:creationId xmlns:p14="http://schemas.microsoft.com/office/powerpoint/2010/main" val="391832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0113" y="0"/>
            <a:ext cx="8243887" cy="1431925"/>
          </a:xfrm>
        </p:spPr>
        <p:txBody>
          <a:bodyPr/>
          <a:lstStyle/>
          <a:p>
            <a:pPr algn="ctr" eaLnBrk="1" hangingPunct="1">
              <a:defRPr/>
            </a:pPr>
            <a:r>
              <a:rPr lang="en-US" sz="3600" b="1" dirty="0" smtClean="0">
                <a:solidFill>
                  <a:srgbClr val="FFFF00"/>
                </a:solidFill>
                <a:effectLst/>
                <a:latin typeface="Arial" pitchFamily="34" charset="0"/>
                <a:cs typeface="Arial" pitchFamily="34" charset="0"/>
              </a:rPr>
              <a:t>SEPHAR </a:t>
            </a:r>
            <a:r>
              <a:rPr lang="en-US" sz="3600" b="1" dirty="0" smtClean="0">
                <a:solidFill>
                  <a:srgbClr val="FFFF00"/>
                </a:solidFill>
                <a:latin typeface="Arial" pitchFamily="34" charset="0"/>
                <a:cs typeface="Arial" pitchFamily="34" charset="0"/>
              </a:rPr>
              <a:t>METHODOLOGY</a:t>
            </a:r>
            <a:endParaRPr lang="en-US" sz="36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295400"/>
            <a:ext cx="8839200" cy="5562600"/>
          </a:xfrm>
        </p:spPr>
        <p:txBody>
          <a:bodyPr>
            <a:normAutofit fontScale="92500" lnSpcReduction="10000"/>
          </a:bodyPr>
          <a:lstStyle/>
          <a:p>
            <a:pPr marL="0" indent="0" eaLnBrk="1" hangingPunct="1">
              <a:defRPr/>
            </a:pPr>
            <a:r>
              <a:rPr lang="en-GB" dirty="0">
                <a:latin typeface="Times New Roman" pitchFamily="18" charset="0"/>
                <a:cs typeface="Times New Roman" pitchFamily="18" charset="0"/>
              </a:rPr>
              <a:t> </a:t>
            </a:r>
            <a:r>
              <a:rPr lang="en-GB" b="1" dirty="0" smtClean="0">
                <a:latin typeface="Arial" pitchFamily="34" charset="0"/>
                <a:cs typeface="Arial" pitchFamily="34" charset="0"/>
              </a:rPr>
              <a:t>Cross-sectional survey </a:t>
            </a:r>
            <a:r>
              <a:rPr lang="en-GB" sz="2000" b="1" dirty="0" smtClean="0">
                <a:latin typeface="Arial" pitchFamily="34" charset="0"/>
                <a:cs typeface="Arial" pitchFamily="34" charset="0"/>
                <a:sym typeface="Wingdings" pitchFamily="2" charset="2"/>
              </a:rPr>
              <a:t></a:t>
            </a:r>
            <a:r>
              <a:rPr lang="en-GB" b="1" dirty="0" smtClean="0">
                <a:latin typeface="Arial" pitchFamily="34" charset="0"/>
                <a:cs typeface="Arial" pitchFamily="34" charset="0"/>
                <a:sym typeface="Wingdings" pitchFamily="2" charset="2"/>
              </a:rPr>
              <a:t> </a:t>
            </a:r>
            <a:r>
              <a:rPr lang="en-GB" sz="1800" dirty="0" smtClean="0">
                <a:latin typeface="Arial" pitchFamily="34" charset="0"/>
                <a:cs typeface="Arial" pitchFamily="34" charset="0"/>
              </a:rPr>
              <a:t>multistratified sampling procedure</a:t>
            </a:r>
          </a:p>
          <a:p>
            <a:pPr marL="0" indent="0" eaLnBrk="1" hangingPunct="1">
              <a:defRPr/>
            </a:pPr>
            <a:r>
              <a:rPr lang="en-GB" b="1" dirty="0" smtClean="0">
                <a:latin typeface="Arial" pitchFamily="34" charset="0"/>
                <a:cs typeface="Arial" pitchFamily="34" charset="0"/>
              </a:rPr>
              <a:t> 2 study visits (4 days apart)</a:t>
            </a:r>
          </a:p>
          <a:p>
            <a:pPr marL="0" indent="0">
              <a:defRPr/>
            </a:pPr>
            <a:r>
              <a:rPr lang="en-US" b="1" dirty="0" smtClean="0">
                <a:latin typeface="Arial" pitchFamily="34" charset="0"/>
                <a:cs typeface="Arial" pitchFamily="34" charset="0"/>
              </a:rPr>
              <a:t> questionnaire interview</a:t>
            </a:r>
          </a:p>
          <a:p>
            <a:pPr marL="0" indent="0">
              <a:defRPr/>
            </a:pPr>
            <a:r>
              <a:rPr lang="en-US" b="1" dirty="0" smtClean="0">
                <a:latin typeface="Arial" pitchFamily="34" charset="0"/>
                <a:cs typeface="Arial" pitchFamily="34" charset="0"/>
              </a:rPr>
              <a:t> BP and anthropometric measurements according to current ESH guidelines</a:t>
            </a:r>
          </a:p>
          <a:p>
            <a:pPr marL="0" indent="0">
              <a:defRPr/>
            </a:pPr>
            <a:r>
              <a:rPr lang="en-GB" b="1" dirty="0" smtClean="0">
                <a:latin typeface="Arial" pitchFamily="34" charset="0"/>
                <a:cs typeface="Arial" pitchFamily="34" charset="0"/>
              </a:rPr>
              <a:t>Laboratory work-up</a:t>
            </a:r>
          </a:p>
          <a:p>
            <a:pPr marL="800100" lvl="2" indent="0">
              <a:defRPr/>
            </a:pPr>
            <a:r>
              <a:rPr lang="en-GB" b="1" dirty="0" smtClean="0">
                <a:latin typeface="Arial" pitchFamily="34" charset="0"/>
                <a:cs typeface="Arial" pitchFamily="34" charset="0"/>
              </a:rPr>
              <a:t>Fasting plasma glucose, HbA1c</a:t>
            </a:r>
          </a:p>
          <a:p>
            <a:pPr marL="800100" lvl="2" indent="0">
              <a:defRPr/>
            </a:pPr>
            <a:r>
              <a:rPr lang="en-GB" b="1" dirty="0" smtClean="0">
                <a:latin typeface="Arial" pitchFamily="34" charset="0"/>
                <a:cs typeface="Arial" pitchFamily="34" charset="0"/>
              </a:rPr>
              <a:t>Lipid profile</a:t>
            </a:r>
          </a:p>
          <a:p>
            <a:pPr marL="800100" lvl="2" indent="0">
              <a:defRPr/>
            </a:pPr>
            <a:r>
              <a:rPr lang="en-GB" b="1" dirty="0" smtClean="0">
                <a:latin typeface="Arial" pitchFamily="34" charset="0"/>
                <a:cs typeface="Arial" pitchFamily="34" charset="0"/>
              </a:rPr>
              <a:t>Serum creatinine</a:t>
            </a:r>
          </a:p>
          <a:p>
            <a:pPr marL="800100" lvl="2" indent="0">
              <a:defRPr/>
            </a:pPr>
            <a:r>
              <a:rPr lang="en-GB" b="1" dirty="0" smtClean="0">
                <a:latin typeface="Arial" pitchFamily="34" charset="0"/>
                <a:cs typeface="Arial" pitchFamily="34" charset="0"/>
              </a:rPr>
              <a:t>Serum K, </a:t>
            </a:r>
          </a:p>
          <a:p>
            <a:pPr marL="800100" lvl="2" indent="0">
              <a:defRPr/>
            </a:pPr>
            <a:r>
              <a:rPr lang="en-GB" b="1" dirty="0" smtClean="0">
                <a:latin typeface="Arial" pitchFamily="34" charset="0"/>
                <a:cs typeface="Arial" pitchFamily="34" charset="0"/>
              </a:rPr>
              <a:t>Serum uric acid</a:t>
            </a:r>
          </a:p>
          <a:p>
            <a:pPr marL="800100" lvl="2" indent="0">
              <a:defRPr/>
            </a:pPr>
            <a:r>
              <a:rPr lang="en-GB" b="1" dirty="0" smtClean="0">
                <a:latin typeface="Arial" pitchFamily="34" charset="0"/>
                <a:cs typeface="Arial" pitchFamily="34" charset="0"/>
              </a:rPr>
              <a:t> UACR</a:t>
            </a:r>
          </a:p>
          <a:p>
            <a:pPr marL="0" indent="0">
              <a:buNone/>
              <a:defRPr/>
            </a:pPr>
            <a:endParaRPr lang="en-GB" b="1" dirty="0" smtClean="0">
              <a:latin typeface="Arial" pitchFamily="34" charset="0"/>
              <a:cs typeface="Arial" pitchFamily="34" charset="0"/>
            </a:endParaRPr>
          </a:p>
          <a:p>
            <a:pPr marL="0" indent="0">
              <a:defRPr/>
            </a:pPr>
            <a:endParaRPr lang="en-GB" b="1" dirty="0" smtClean="0">
              <a:latin typeface="Arial" pitchFamily="34" charset="0"/>
              <a:cs typeface="Arial" pitchFamily="34" charset="0"/>
            </a:endParaRPr>
          </a:p>
          <a:p>
            <a:pPr marL="0" indent="0">
              <a:defRPr/>
            </a:pPr>
            <a:endParaRPr lang="en-GB" sz="2600" b="1" dirty="0" smtClean="0">
              <a:latin typeface="Arial" pitchFamily="34" charset="0"/>
              <a:cs typeface="Arial" pitchFamily="34" charset="0"/>
            </a:endParaRPr>
          </a:p>
          <a:p>
            <a:pPr marL="0" indent="0" eaLnBrk="1" hangingPunct="1">
              <a:buFont typeface="Wingdings" pitchFamily="2" charset="2"/>
              <a:buNone/>
              <a:defRPr/>
            </a:pPr>
            <a:endParaRPr lang="en-US" sz="2800" dirty="0" smtClean="0">
              <a:latin typeface="Times New Roman" pitchFamily="18" charset="0"/>
            </a:endParaRPr>
          </a:p>
          <a:p>
            <a:pPr marL="0" indent="0" eaLnBrk="1" hangingPunct="1">
              <a:defRPr/>
            </a:pPr>
            <a:endParaRPr lang="en-US" dirty="0" smtClean="0"/>
          </a:p>
          <a:p>
            <a:pPr marL="0" indent="0" eaLnBrk="1" hangingPunct="1">
              <a:defRPr/>
            </a:pPr>
            <a:endParaRPr lang="ro-RO"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zentare GRI">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1572</Words>
  <Application>Microsoft Office PowerPoint</Application>
  <PresentationFormat>On-screen Show (4:3)</PresentationFormat>
  <Paragraphs>158</Paragraphs>
  <Slides>27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Arial Black</vt:lpstr>
      <vt:lpstr>Calibri</vt:lpstr>
      <vt:lpstr>Tahoma</vt:lpstr>
      <vt:lpstr>Times New Roman</vt:lpstr>
      <vt:lpstr>Wingdings</vt:lpstr>
      <vt:lpstr>2_Office Theme</vt:lpstr>
      <vt:lpstr>prezentare GRI</vt:lpstr>
      <vt:lpstr>Pixel</vt:lpstr>
      <vt:lpstr>PowerPoint Presentation</vt:lpstr>
      <vt:lpstr>Abstract</vt:lpstr>
      <vt:lpstr>PowerPoint Presentation</vt:lpstr>
      <vt:lpstr>HT prevalence Romania vs. Europe</vt:lpstr>
      <vt:lpstr>HT prevalence Romania vs. Balkan Region</vt:lpstr>
      <vt:lpstr>PowerPoint Presentation</vt:lpstr>
      <vt:lpstr>The need of a new national survey: SEPHAR III</vt:lpstr>
      <vt:lpstr>The need of a new national survey: SEPHAR III</vt:lpstr>
      <vt:lpstr>SEPHAR METHODOLOGY</vt:lpstr>
      <vt:lpstr>SEPHAR III NOVELTIES</vt:lpstr>
      <vt:lpstr>SEPHAR III NOVELTIES</vt:lpstr>
      <vt:lpstr>SEPHAR III NOVELTIES</vt:lpstr>
      <vt:lpstr>The need of a new national survey: SEPHAR III</vt:lpstr>
      <vt:lpstr>Sephar iii – interim analysis</vt:lpstr>
      <vt:lpstr>HYPERTENSION DEFINITION</vt:lpstr>
      <vt:lpstr>PREVALENCE OF HYPERTENSION</vt:lpstr>
      <vt:lpstr>PREVALENCE OF HT BY REGIONS</vt:lpstr>
      <vt:lpstr>AWEARNESS OF BP VALUES</vt:lpstr>
      <vt:lpstr>HYPERTENSION CONTROL DEFINITION</vt:lpstr>
      <vt:lpstr>TREATMENT AND CONTROL</vt:lpstr>
      <vt:lpstr>INSTEAD OF CONCLUSIONS</vt:lpstr>
      <vt:lpstr>INSTEAD OF CONCLUSIONS</vt:lpstr>
      <vt:lpstr>PowerPoint Presentation</vt:lpstr>
      <vt:lpstr>PowerPoint Presentation</vt:lpstr>
      <vt:lpstr>SEPHAR III SESSION</vt:lpstr>
      <vt:lpstr>PowerPoint Presentation</vt:lpstr>
      <vt:lpstr>THANK-YOU!</vt:lpstr>
    </vt:vector>
  </TitlesOfParts>
  <Company>clar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tautu</dc:creator>
  <cp:lastModifiedBy>ana vrdoljak</cp:lastModifiedBy>
  <cp:revision>40</cp:revision>
  <dcterms:created xsi:type="dcterms:W3CDTF">2016-06-06T11:53:44Z</dcterms:created>
  <dcterms:modified xsi:type="dcterms:W3CDTF">2016-08-22T09:32:24Z</dcterms:modified>
</cp:coreProperties>
</file>