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1"/>
  </p:notesMasterIdLst>
  <p:handoutMasterIdLst>
    <p:handoutMasterId r:id="rId12"/>
  </p:handoutMasterIdLst>
  <p:sldIdLst>
    <p:sldId id="360" r:id="rId4"/>
    <p:sldId id="361" r:id="rId5"/>
    <p:sldId id="362" r:id="rId6"/>
    <p:sldId id="364" r:id="rId7"/>
    <p:sldId id="363" r:id="rId8"/>
    <p:sldId id="365" r:id="rId9"/>
    <p:sldId id="366" r:id="rId10"/>
  </p:sldIdLst>
  <p:sldSz cx="9144000" cy="6858000" type="screen4x3"/>
  <p:notesSz cx="6985000" cy="9271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7DF"/>
    <a:srgbClr val="5AAACE"/>
    <a:srgbClr val="5F90DF"/>
    <a:srgbClr val="5D9BAB"/>
    <a:srgbClr val="C39DD2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90" d="100"/>
          <a:sy n="90" d="100"/>
        </p:scale>
        <p:origin x="112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CFA7DF"/>
            </a:solidFill>
          </c:spPr>
          <c:invertIfNegative val="0"/>
          <c:cat>
            <c:strRef>
              <c:f>Feuil1!$A$2:$A$6</c:f>
              <c:strCache>
                <c:ptCount val="5"/>
                <c:pt idx="0">
                  <c:v>Baseline</c:v>
                </c:pt>
                <c:pt idx="1">
                  <c:v>Month 1</c:v>
                </c:pt>
                <c:pt idx="2">
                  <c:v>Month 2</c:v>
                </c:pt>
                <c:pt idx="3">
                  <c:v>Month 4</c:v>
                </c:pt>
                <c:pt idx="4">
                  <c:v>Month 6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138.4627</c:v>
                </c:pt>
                <c:pt idx="1">
                  <c:v>131.1287</c:v>
                </c:pt>
                <c:pt idx="2">
                  <c:v>126.1173</c:v>
                </c:pt>
                <c:pt idx="3">
                  <c:v>128.1123</c:v>
                </c:pt>
                <c:pt idx="4">
                  <c:v>126.2994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IHM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Feuil1!$A$2:$A$6</c:f>
              <c:strCache>
                <c:ptCount val="5"/>
                <c:pt idx="0">
                  <c:v>Baseline</c:v>
                </c:pt>
                <c:pt idx="1">
                  <c:v>Month 1</c:v>
                </c:pt>
                <c:pt idx="2">
                  <c:v>Month 2</c:v>
                </c:pt>
                <c:pt idx="3">
                  <c:v>Month 4</c:v>
                </c:pt>
                <c:pt idx="4">
                  <c:v>Month 6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140.7867</c:v>
                </c:pt>
                <c:pt idx="1">
                  <c:v>130.1074</c:v>
                </c:pt>
                <c:pt idx="2">
                  <c:v>126.9397</c:v>
                </c:pt>
                <c:pt idx="3">
                  <c:v>127.442</c:v>
                </c:pt>
                <c:pt idx="4">
                  <c:v>126.2943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446304"/>
        <c:axId val="2141854256"/>
      </c:barChart>
      <c:catAx>
        <c:axId val="181544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Verdana" charset="0"/>
                <a:ea typeface="Verdana" charset="0"/>
                <a:cs typeface="Verdana" charset="0"/>
              </a:defRPr>
            </a:pPr>
            <a:endParaRPr lang="it-IT"/>
          </a:p>
        </c:txPr>
        <c:crossAx val="2141854256"/>
        <c:crosses val="autoZero"/>
        <c:auto val="1"/>
        <c:lblAlgn val="ctr"/>
        <c:lblOffset val="100"/>
        <c:noMultiLvlLbl val="0"/>
      </c:catAx>
      <c:valAx>
        <c:axId val="2141854256"/>
        <c:scaling>
          <c:orientation val="minMax"/>
          <c:max val="150.0"/>
          <c:min val="1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charset="0"/>
                <a:ea typeface="Verdana" charset="0"/>
                <a:cs typeface="Verdana" charset="0"/>
              </a:defRPr>
            </a:pPr>
            <a:endParaRPr lang="it-IT"/>
          </a:p>
        </c:txPr>
        <c:crossAx val="1815446304"/>
        <c:crosses val="autoZero"/>
        <c:crossBetween val="between"/>
        <c:majorUnit val="1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CFA7DF"/>
            </a:solidFill>
          </c:spPr>
          <c:invertIfNegative val="0"/>
          <c:cat>
            <c:strRef>
              <c:f>Feuil1!$A$2:$A$6</c:f>
              <c:strCache>
                <c:ptCount val="5"/>
                <c:pt idx="0">
                  <c:v>Baseline</c:v>
                </c:pt>
                <c:pt idx="1">
                  <c:v>Month 1</c:v>
                </c:pt>
                <c:pt idx="2">
                  <c:v>Month 2</c:v>
                </c:pt>
                <c:pt idx="3">
                  <c:v>Month 4</c:v>
                </c:pt>
                <c:pt idx="4">
                  <c:v>Month 6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12.5316</c:v>
                </c:pt>
                <c:pt idx="1">
                  <c:v>12.8943</c:v>
                </c:pt>
                <c:pt idx="2">
                  <c:v>12.8687</c:v>
                </c:pt>
                <c:pt idx="3">
                  <c:v>12.6535</c:v>
                </c:pt>
                <c:pt idx="4">
                  <c:v>13.0814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IHM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Feuil1!$A$2:$A$6</c:f>
              <c:strCache>
                <c:ptCount val="5"/>
                <c:pt idx="0">
                  <c:v>Baseline</c:v>
                </c:pt>
                <c:pt idx="1">
                  <c:v>Month 1</c:v>
                </c:pt>
                <c:pt idx="2">
                  <c:v>Month 2</c:v>
                </c:pt>
                <c:pt idx="3">
                  <c:v>Month 4</c:v>
                </c:pt>
                <c:pt idx="4">
                  <c:v>Month 6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13.3266</c:v>
                </c:pt>
                <c:pt idx="1">
                  <c:v>13.2004</c:v>
                </c:pt>
                <c:pt idx="2">
                  <c:v>13.1846</c:v>
                </c:pt>
                <c:pt idx="3">
                  <c:v>13.4609</c:v>
                </c:pt>
                <c:pt idx="4">
                  <c:v>13.6022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161984"/>
        <c:axId val="-2063346416"/>
      </c:barChart>
      <c:catAx>
        <c:axId val="181516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Verdana" charset="0"/>
                <a:ea typeface="Verdana" charset="0"/>
                <a:cs typeface="Verdana" charset="0"/>
              </a:defRPr>
            </a:pPr>
            <a:endParaRPr lang="it-IT"/>
          </a:p>
        </c:txPr>
        <c:crossAx val="-2063346416"/>
        <c:crosses val="autoZero"/>
        <c:auto val="1"/>
        <c:lblAlgn val="ctr"/>
        <c:lblOffset val="100"/>
        <c:noMultiLvlLbl val="0"/>
      </c:catAx>
      <c:valAx>
        <c:axId val="-2063346416"/>
        <c:scaling>
          <c:orientation val="minMax"/>
          <c:max val="15.0"/>
          <c:min val="1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charset="0"/>
                <a:ea typeface="Verdana" charset="0"/>
                <a:cs typeface="Verdana" charset="0"/>
              </a:defRPr>
            </a:pPr>
            <a:endParaRPr lang="it-IT"/>
          </a:p>
        </c:txPr>
        <c:crossAx val="1815161984"/>
        <c:crosses val="autoZero"/>
        <c:crossBetween val="between"/>
        <c:majorUnit val="1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1144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BEAUTY Trial: Hypertension Control </a:t>
            </a:r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/>
              <a:t>Improved with Hemodynamic Monitoring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49" y="3710994"/>
            <a:ext cx="475070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3: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Pierre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Boutouyrie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MD, PhD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INSERM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Université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Paris Descartes, Paris,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530476"/>
            <a:ext cx="8455025" cy="45131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Impedance-guided therapy with the </a:t>
            </a:r>
            <a:r>
              <a:rPr lang="en-US" sz="2000" dirty="0" err="1"/>
              <a:t>Hotman</a:t>
            </a:r>
            <a:r>
              <a:rPr lang="en-US" sz="2000" dirty="0"/>
              <a:t> device (IHM) did not improve central blood pressure (CBP) or pulse wave velocity (PWV) compared with control in new analysis of BEAUTY study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Study designed to determine if a drug selection algorithm driven by data from noninvasive hemodynamic profiles would improve CBP or PWV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CBP and PWV measured with </a:t>
            </a:r>
            <a:r>
              <a:rPr lang="en-US" sz="2000" dirty="0" err="1"/>
              <a:t>applanation</a:t>
            </a:r>
            <a:r>
              <a:rPr lang="en-US" sz="2000" dirty="0"/>
              <a:t> tonometry using </a:t>
            </a:r>
            <a:r>
              <a:rPr lang="en-US" sz="2000" dirty="0" err="1"/>
              <a:t>Sphygmocor</a:t>
            </a:r>
            <a:r>
              <a:rPr lang="en-US" sz="2000" dirty="0"/>
              <a:t> system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115 of the 167 patients in BEAUTY included in analysis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aged 64 years, median 3 antihypertensive medications, average systolic blood pressure (SBP) with ambulatory monitoring 143 </a:t>
            </a:r>
            <a:r>
              <a:rPr lang="en-US" sz="1600" dirty="0" smtClean="0"/>
              <a:t>mmHg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 at 6 Months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Marked, significant reduction in central SBP in both groups, no between-group </a:t>
            </a:r>
            <a:r>
              <a:rPr lang="en-US" sz="2000" dirty="0" smtClean="0"/>
              <a:t>difference (Figure 1)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Marked, significant reduction in central pulse pressure in both groups, no between-group difference (Figure 1)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Slightly </a:t>
            </a:r>
            <a:r>
              <a:rPr lang="en-US" sz="2000" dirty="0"/>
              <a:t>higher values for augmentation index with IHM, but no between-group difference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 between-group difference for amplification, a measure of peripheral-central SBP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Significant improvement in PWV with IHM, but no significant between-group difference after adjustment for within-trial SBP (Figure 2)</a:t>
            </a:r>
          </a:p>
        </p:txBody>
      </p:sp>
    </p:spTree>
    <p:extLst>
      <p:ext uri="{BB962C8B-B14F-4D97-AF65-F5344CB8AC3E}">
        <p14:creationId xmlns:p14="http://schemas.microsoft.com/office/powerpoint/2010/main" val="5187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4359" y="751090"/>
            <a:ext cx="8286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Figure 1</a:t>
            </a:r>
            <a:r>
              <a:rPr lang="en-GB" sz="2400" dirty="0" smtClean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GB" sz="2400" dirty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Changes in Central Systolic Blood Pressure in BEAUTY Study</a:t>
            </a:r>
            <a:endParaRPr lang="en-GB" sz="2400" baseline="30000" dirty="0">
              <a:solidFill>
                <a:srgbClr val="FFC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6" name="Grouper 39"/>
          <p:cNvGrpSpPr/>
          <p:nvPr/>
        </p:nvGrpSpPr>
        <p:grpSpPr>
          <a:xfrm>
            <a:off x="947589" y="1709955"/>
            <a:ext cx="7544469" cy="4496048"/>
            <a:chOff x="1547664" y="1052736"/>
            <a:chExt cx="6723213" cy="4496048"/>
          </a:xfrm>
        </p:grpSpPr>
        <p:graphicFrame>
          <p:nvGraphicFramePr>
            <p:cNvPr id="7" name="Graphique 2"/>
            <p:cNvGraphicFramePr/>
            <p:nvPr>
              <p:extLst>
                <p:ext uri="{D42A27DB-BD31-4B8C-83A1-F6EECF244321}">
                  <p14:modId xmlns:p14="http://schemas.microsoft.com/office/powerpoint/2010/main" val="1556185180"/>
                </p:ext>
              </p:extLst>
            </p:nvPr>
          </p:nvGraphicFramePr>
          <p:xfrm>
            <a:off x="1547664" y="1484784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ZoneTexte 4"/>
            <p:cNvSpPr txBox="1"/>
            <p:nvPr/>
          </p:nvSpPr>
          <p:spPr>
            <a:xfrm>
              <a:off x="1691680" y="1052736"/>
              <a:ext cx="7502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latin typeface="Verdana" charset="0"/>
                  <a:ea typeface="Verdana" charset="0"/>
                  <a:cs typeface="Verdana" charset="0"/>
                </a:rPr>
                <a:t>mmHg</a:t>
              </a:r>
              <a:endParaRPr lang="en-GB" sz="1400" b="1" dirty="0"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9" name="ZoneTexte 5"/>
            <p:cNvSpPr txBox="1"/>
            <p:nvPr/>
          </p:nvSpPr>
          <p:spPr>
            <a:xfrm>
              <a:off x="3203848" y="1772816"/>
              <a:ext cx="21560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latin typeface="Verdana" charset="0"/>
                  <a:ea typeface="Verdana" charset="0"/>
                  <a:cs typeface="Verdana" charset="0"/>
                </a:rPr>
                <a:t>p&lt;0.001 versus baseline</a:t>
              </a:r>
              <a:endParaRPr lang="en-GB" sz="1400" dirty="0"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10" name="ZoneTexte 6"/>
            <p:cNvSpPr txBox="1"/>
            <p:nvPr/>
          </p:nvSpPr>
          <p:spPr>
            <a:xfrm>
              <a:off x="7596336" y="3284984"/>
              <a:ext cx="6745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0" dirty="0" smtClean="0">
                  <a:latin typeface="Verdana" charset="0"/>
                  <a:ea typeface="Verdana" charset="0"/>
                  <a:cs typeface="Verdana" charset="0"/>
                </a:rPr>
                <a:t>p=0.96</a:t>
              </a:r>
              <a:endParaRPr lang="en-GB" sz="1200" b="0" dirty="0">
                <a:latin typeface="Verdana" charset="0"/>
                <a:ea typeface="Verdana" charset="0"/>
                <a:cs typeface="Verdana" charset="0"/>
              </a:endParaRPr>
            </a:p>
          </p:txBody>
        </p:sp>
        <p:grpSp>
          <p:nvGrpSpPr>
            <p:cNvPr id="11" name="Grouper 11"/>
            <p:cNvGrpSpPr/>
            <p:nvPr/>
          </p:nvGrpSpPr>
          <p:grpSpPr>
            <a:xfrm>
              <a:off x="2382381" y="2369288"/>
              <a:ext cx="152400" cy="270476"/>
              <a:chOff x="600516" y="2223932"/>
              <a:chExt cx="152400" cy="153194"/>
            </a:xfrm>
          </p:grpSpPr>
          <p:cxnSp>
            <p:nvCxnSpPr>
              <p:cNvPr id="39" name="Connecteur droit 8"/>
              <p:cNvCxnSpPr/>
              <p:nvPr/>
            </p:nvCxnSpPr>
            <p:spPr bwMode="auto">
              <a:xfrm rot="5400000">
                <a:off x="600516" y="2300132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Connecteur droit 10"/>
              <p:cNvCxnSpPr/>
              <p:nvPr/>
            </p:nvCxnSpPr>
            <p:spPr bwMode="auto">
              <a:xfrm>
                <a:off x="600516" y="2223932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" name="Grouper 12"/>
            <p:cNvGrpSpPr/>
            <p:nvPr/>
          </p:nvGrpSpPr>
          <p:grpSpPr>
            <a:xfrm>
              <a:off x="2613324" y="2163738"/>
              <a:ext cx="152400" cy="258659"/>
              <a:chOff x="591042" y="2196580"/>
              <a:chExt cx="152400" cy="153194"/>
            </a:xfrm>
          </p:grpSpPr>
          <p:cxnSp>
            <p:nvCxnSpPr>
              <p:cNvPr id="37" name="Connecteur droit 13"/>
              <p:cNvCxnSpPr/>
              <p:nvPr/>
            </p:nvCxnSpPr>
            <p:spPr bwMode="auto">
              <a:xfrm rot="5400000">
                <a:off x="591042" y="227278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Connecteur droit 14"/>
              <p:cNvCxnSpPr/>
              <p:nvPr/>
            </p:nvCxnSpPr>
            <p:spPr bwMode="auto">
              <a:xfrm>
                <a:off x="591042" y="219658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er 15"/>
            <p:cNvGrpSpPr/>
            <p:nvPr/>
          </p:nvGrpSpPr>
          <p:grpSpPr>
            <a:xfrm>
              <a:off x="3229220" y="3106481"/>
              <a:ext cx="152400" cy="153194"/>
              <a:chOff x="638420" y="2420681"/>
              <a:chExt cx="152400" cy="153194"/>
            </a:xfrm>
          </p:grpSpPr>
          <p:cxnSp>
            <p:nvCxnSpPr>
              <p:cNvPr id="35" name="Connecteur droit 16"/>
              <p:cNvCxnSpPr/>
              <p:nvPr/>
            </p:nvCxnSpPr>
            <p:spPr bwMode="auto">
              <a:xfrm rot="5400000">
                <a:off x="638424" y="249688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Connecteur droit 17"/>
              <p:cNvCxnSpPr/>
              <p:nvPr/>
            </p:nvCxnSpPr>
            <p:spPr bwMode="auto">
              <a:xfrm>
                <a:off x="638420" y="242068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er 18"/>
            <p:cNvGrpSpPr/>
            <p:nvPr/>
          </p:nvGrpSpPr>
          <p:grpSpPr>
            <a:xfrm>
              <a:off x="3461443" y="3202878"/>
              <a:ext cx="152400" cy="153194"/>
              <a:chOff x="647896" y="2452584"/>
              <a:chExt cx="152400" cy="153194"/>
            </a:xfrm>
          </p:grpSpPr>
          <p:cxnSp>
            <p:nvCxnSpPr>
              <p:cNvPr id="33" name="Connecteur droit 19"/>
              <p:cNvCxnSpPr/>
              <p:nvPr/>
            </p:nvCxnSpPr>
            <p:spPr bwMode="auto">
              <a:xfrm rot="5400000">
                <a:off x="647900" y="252878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Connecteur droit 20"/>
              <p:cNvCxnSpPr/>
              <p:nvPr/>
            </p:nvCxnSpPr>
            <p:spPr bwMode="auto">
              <a:xfrm>
                <a:off x="647896" y="245258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er 21"/>
            <p:cNvGrpSpPr/>
            <p:nvPr/>
          </p:nvGrpSpPr>
          <p:grpSpPr>
            <a:xfrm>
              <a:off x="4078289" y="3546874"/>
              <a:ext cx="152400" cy="153194"/>
              <a:chOff x="666848" y="2527009"/>
              <a:chExt cx="152400" cy="153194"/>
            </a:xfrm>
          </p:grpSpPr>
          <p:cxnSp>
            <p:nvCxnSpPr>
              <p:cNvPr id="31" name="Connecteur droit 22"/>
              <p:cNvCxnSpPr/>
              <p:nvPr/>
            </p:nvCxnSpPr>
            <p:spPr bwMode="auto">
              <a:xfrm rot="5400000">
                <a:off x="666850" y="2603209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Connecteur droit 23"/>
              <p:cNvCxnSpPr/>
              <p:nvPr/>
            </p:nvCxnSpPr>
            <p:spPr bwMode="auto">
              <a:xfrm>
                <a:off x="666848" y="2527009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" name="Grouper 24"/>
            <p:cNvGrpSpPr/>
            <p:nvPr/>
          </p:nvGrpSpPr>
          <p:grpSpPr>
            <a:xfrm>
              <a:off x="4344793" y="3409513"/>
              <a:ext cx="152400" cy="211839"/>
              <a:chOff x="704752" y="2395042"/>
              <a:chExt cx="152400" cy="153197"/>
            </a:xfrm>
          </p:grpSpPr>
          <p:cxnSp>
            <p:nvCxnSpPr>
              <p:cNvPr id="29" name="Connecteur droit 25"/>
              <p:cNvCxnSpPr/>
              <p:nvPr/>
            </p:nvCxnSpPr>
            <p:spPr bwMode="auto">
              <a:xfrm rot="5400000">
                <a:off x="704752" y="2471245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Connecteur droit 26"/>
              <p:cNvCxnSpPr/>
              <p:nvPr/>
            </p:nvCxnSpPr>
            <p:spPr bwMode="auto">
              <a:xfrm>
                <a:off x="704752" y="2395042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er 27"/>
            <p:cNvGrpSpPr/>
            <p:nvPr/>
          </p:nvGrpSpPr>
          <p:grpSpPr>
            <a:xfrm>
              <a:off x="4940346" y="3385106"/>
              <a:ext cx="152400" cy="153194"/>
              <a:chOff x="714228" y="2494118"/>
              <a:chExt cx="152400" cy="153194"/>
            </a:xfrm>
          </p:grpSpPr>
          <p:cxnSp>
            <p:nvCxnSpPr>
              <p:cNvPr id="27" name="Connecteur droit 28"/>
              <p:cNvCxnSpPr/>
              <p:nvPr/>
            </p:nvCxnSpPr>
            <p:spPr bwMode="auto">
              <a:xfrm rot="5400000">
                <a:off x="714225" y="2570318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Connecteur droit 29"/>
              <p:cNvCxnSpPr/>
              <p:nvPr/>
            </p:nvCxnSpPr>
            <p:spPr bwMode="auto">
              <a:xfrm>
                <a:off x="714228" y="2494118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Grouper 30"/>
            <p:cNvGrpSpPr/>
            <p:nvPr/>
          </p:nvGrpSpPr>
          <p:grpSpPr>
            <a:xfrm>
              <a:off x="5174910" y="3436710"/>
              <a:ext cx="152400" cy="153194"/>
              <a:chOff x="714228" y="2504751"/>
              <a:chExt cx="152400" cy="153194"/>
            </a:xfrm>
          </p:grpSpPr>
          <p:cxnSp>
            <p:nvCxnSpPr>
              <p:cNvPr id="25" name="Connecteur droit 31"/>
              <p:cNvCxnSpPr/>
              <p:nvPr/>
            </p:nvCxnSpPr>
            <p:spPr bwMode="auto">
              <a:xfrm rot="5400000">
                <a:off x="714225" y="258095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Connecteur droit 32"/>
              <p:cNvCxnSpPr/>
              <p:nvPr/>
            </p:nvCxnSpPr>
            <p:spPr bwMode="auto">
              <a:xfrm>
                <a:off x="714228" y="250475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er 33"/>
            <p:cNvGrpSpPr/>
            <p:nvPr/>
          </p:nvGrpSpPr>
          <p:grpSpPr>
            <a:xfrm>
              <a:off x="5802625" y="3545486"/>
              <a:ext cx="152400" cy="153194"/>
              <a:chOff x="761608" y="2543180"/>
              <a:chExt cx="152400" cy="153194"/>
            </a:xfrm>
          </p:grpSpPr>
          <p:cxnSp>
            <p:nvCxnSpPr>
              <p:cNvPr id="23" name="Connecteur droit 34"/>
              <p:cNvCxnSpPr/>
              <p:nvPr/>
            </p:nvCxnSpPr>
            <p:spPr bwMode="auto">
              <a:xfrm rot="5400000">
                <a:off x="761604" y="261938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Connecteur droit 35"/>
              <p:cNvCxnSpPr/>
              <p:nvPr/>
            </p:nvCxnSpPr>
            <p:spPr bwMode="auto">
              <a:xfrm>
                <a:off x="761608" y="254318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er 36"/>
            <p:cNvGrpSpPr/>
            <p:nvPr/>
          </p:nvGrpSpPr>
          <p:grpSpPr>
            <a:xfrm>
              <a:off x="6026650" y="3540706"/>
              <a:ext cx="152400" cy="153194"/>
              <a:chOff x="780556" y="2532547"/>
              <a:chExt cx="152400" cy="153194"/>
            </a:xfrm>
          </p:grpSpPr>
          <p:cxnSp>
            <p:nvCxnSpPr>
              <p:cNvPr id="21" name="Connecteur droit 37"/>
              <p:cNvCxnSpPr/>
              <p:nvPr/>
            </p:nvCxnSpPr>
            <p:spPr bwMode="auto">
              <a:xfrm rot="5400000">
                <a:off x="780552" y="2608747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Connecteur droit 38"/>
              <p:cNvCxnSpPr/>
              <p:nvPr/>
            </p:nvCxnSpPr>
            <p:spPr bwMode="auto">
              <a:xfrm>
                <a:off x="780556" y="2532547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1" name="Rettangolo 40"/>
          <p:cNvSpPr/>
          <p:nvPr/>
        </p:nvSpPr>
        <p:spPr>
          <a:xfrm>
            <a:off x="6674328" y="5752748"/>
            <a:ext cx="2214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IHM, integrated hemodynamic management.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4359" y="808242"/>
            <a:ext cx="8286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Figure 2. Changes in Pulse Wave Velocity in BEAUTY Study</a:t>
            </a:r>
            <a:endParaRPr lang="en-GB" sz="2400" baseline="30000" dirty="0">
              <a:solidFill>
                <a:srgbClr val="FFC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229583" y="5772855"/>
            <a:ext cx="2287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IHM</a:t>
            </a:r>
            <a:r>
              <a:rPr lang="en-GB" sz="1000" b="0" smtClean="0">
                <a:latin typeface="Verdana" charset="0"/>
                <a:ea typeface="Verdana" charset="0"/>
                <a:cs typeface="Verdana" charset="0"/>
              </a:rPr>
              <a:t>, integrated hemodynamic </a:t>
            </a:r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management.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ZoneTexte 3"/>
          <p:cNvSpPr txBox="1"/>
          <p:nvPr/>
        </p:nvSpPr>
        <p:spPr>
          <a:xfrm>
            <a:off x="6229583" y="5326558"/>
            <a:ext cx="2510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>
                <a:latin typeface="Verdana" charset="0"/>
                <a:ea typeface="Verdana" charset="0"/>
                <a:cs typeface="Verdana" charset="0"/>
              </a:rPr>
              <a:t>Baseline SBP: p&lt;0.001</a:t>
            </a:r>
          </a:p>
          <a:p>
            <a:r>
              <a:rPr lang="en-US" sz="1000" b="0" dirty="0" smtClean="0">
                <a:latin typeface="Verdana" charset="0"/>
                <a:ea typeface="Verdana" charset="0"/>
                <a:cs typeface="Verdana" charset="0"/>
              </a:rPr>
              <a:t>Within trial changes in SBP: p=0.02</a:t>
            </a:r>
            <a:endParaRPr lang="en-US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8" name="Grouper 38"/>
          <p:cNvGrpSpPr/>
          <p:nvPr/>
        </p:nvGrpSpPr>
        <p:grpSpPr>
          <a:xfrm>
            <a:off x="838200" y="1829739"/>
            <a:ext cx="7548424" cy="4382864"/>
            <a:chOff x="1524000" y="1052736"/>
            <a:chExt cx="6829155" cy="4382864"/>
          </a:xfrm>
        </p:grpSpPr>
        <p:graphicFrame>
          <p:nvGraphicFramePr>
            <p:cNvPr id="9" name="Graphique 2"/>
            <p:cNvGraphicFramePr/>
            <p:nvPr>
              <p:extLst>
                <p:ext uri="{D42A27DB-BD31-4B8C-83A1-F6EECF244321}">
                  <p14:modId xmlns:p14="http://schemas.microsoft.com/office/powerpoint/2010/main" val="537642487"/>
                </p:ext>
              </p:extLst>
            </p:nvPr>
          </p:nvGraphicFramePr>
          <p:xfrm>
            <a:off x="1524000" y="1371600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ZoneTexte 4"/>
            <p:cNvSpPr txBox="1"/>
            <p:nvPr/>
          </p:nvSpPr>
          <p:spPr>
            <a:xfrm>
              <a:off x="7668344" y="3284984"/>
              <a:ext cx="6848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Verdana" charset="0"/>
                  <a:ea typeface="Verdana" charset="0"/>
                  <a:cs typeface="Verdana" charset="0"/>
                </a:rPr>
                <a:t>p</a:t>
              </a:r>
              <a:r>
                <a:rPr lang="en-US" sz="1200" b="0" dirty="0" smtClean="0">
                  <a:latin typeface="Verdana" charset="0"/>
                  <a:ea typeface="Verdana" charset="0"/>
                  <a:cs typeface="Verdana" charset="0"/>
                </a:rPr>
                <a:t>=0.46</a:t>
              </a:r>
              <a:endParaRPr lang="en-US" sz="1200" b="0" dirty="0"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11" name="ZoneTexte 5"/>
            <p:cNvSpPr txBox="1"/>
            <p:nvPr/>
          </p:nvSpPr>
          <p:spPr>
            <a:xfrm>
              <a:off x="1691680" y="1052736"/>
              <a:ext cx="547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Verdana" charset="0"/>
                  <a:ea typeface="Verdana" charset="0"/>
                  <a:cs typeface="Verdana" charset="0"/>
                </a:rPr>
                <a:t>m/s</a:t>
              </a:r>
              <a:endParaRPr lang="en-US" sz="1400" dirty="0">
                <a:latin typeface="Verdana" charset="0"/>
                <a:ea typeface="Verdana" charset="0"/>
                <a:cs typeface="Verdana" charset="0"/>
              </a:endParaRPr>
            </a:p>
          </p:txBody>
        </p:sp>
        <p:grpSp>
          <p:nvGrpSpPr>
            <p:cNvPr id="12" name="Grouper 6"/>
            <p:cNvGrpSpPr/>
            <p:nvPr/>
          </p:nvGrpSpPr>
          <p:grpSpPr>
            <a:xfrm>
              <a:off x="2253149" y="2816764"/>
              <a:ext cx="152400" cy="445446"/>
              <a:chOff x="606125" y="2245960"/>
              <a:chExt cx="152400" cy="153194"/>
            </a:xfrm>
          </p:grpSpPr>
          <p:cxnSp>
            <p:nvCxnSpPr>
              <p:cNvPr id="40" name="Connecteur droit 7"/>
              <p:cNvCxnSpPr/>
              <p:nvPr/>
            </p:nvCxnSpPr>
            <p:spPr bwMode="auto">
              <a:xfrm rot="5400000">
                <a:off x="606125" y="232216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Connecteur droit 8"/>
              <p:cNvCxnSpPr/>
              <p:nvPr/>
            </p:nvCxnSpPr>
            <p:spPr bwMode="auto">
              <a:xfrm>
                <a:off x="606125" y="224596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er 9"/>
            <p:cNvGrpSpPr/>
            <p:nvPr/>
          </p:nvGrpSpPr>
          <p:grpSpPr>
            <a:xfrm>
              <a:off x="2497022" y="2280218"/>
              <a:ext cx="152400" cy="425985"/>
              <a:chOff x="609581" y="2205311"/>
              <a:chExt cx="152400" cy="153194"/>
            </a:xfrm>
          </p:grpSpPr>
          <p:cxnSp>
            <p:nvCxnSpPr>
              <p:cNvPr id="38" name="Connecteur droit 10"/>
              <p:cNvCxnSpPr/>
              <p:nvPr/>
            </p:nvCxnSpPr>
            <p:spPr bwMode="auto">
              <a:xfrm rot="5400000">
                <a:off x="609581" y="228151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Connecteur droit 11"/>
              <p:cNvCxnSpPr/>
              <p:nvPr/>
            </p:nvCxnSpPr>
            <p:spPr bwMode="auto">
              <a:xfrm>
                <a:off x="609581" y="220531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er 12"/>
            <p:cNvGrpSpPr/>
            <p:nvPr/>
          </p:nvGrpSpPr>
          <p:grpSpPr>
            <a:xfrm>
              <a:off x="3133948" y="2754712"/>
              <a:ext cx="152400" cy="252295"/>
              <a:chOff x="648724" y="2297234"/>
              <a:chExt cx="152400" cy="153194"/>
            </a:xfrm>
          </p:grpSpPr>
          <p:cxnSp>
            <p:nvCxnSpPr>
              <p:cNvPr id="36" name="Connecteur droit 13"/>
              <p:cNvCxnSpPr/>
              <p:nvPr/>
            </p:nvCxnSpPr>
            <p:spPr bwMode="auto">
              <a:xfrm rot="5400000">
                <a:off x="648724" y="237343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Connecteur droit 14"/>
              <p:cNvCxnSpPr/>
              <p:nvPr/>
            </p:nvCxnSpPr>
            <p:spPr bwMode="auto">
              <a:xfrm>
                <a:off x="648724" y="229723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er 15"/>
            <p:cNvGrpSpPr/>
            <p:nvPr/>
          </p:nvGrpSpPr>
          <p:grpSpPr>
            <a:xfrm>
              <a:off x="3360015" y="2539458"/>
              <a:ext cx="152400" cy="252296"/>
              <a:chOff x="634485" y="2259007"/>
              <a:chExt cx="152400" cy="153195"/>
            </a:xfrm>
          </p:grpSpPr>
          <p:cxnSp>
            <p:nvCxnSpPr>
              <p:cNvPr id="34" name="Connecteur droit 16"/>
              <p:cNvCxnSpPr/>
              <p:nvPr/>
            </p:nvCxnSpPr>
            <p:spPr bwMode="auto">
              <a:xfrm rot="5400000">
                <a:off x="634485" y="2335208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Connecteur droit 17"/>
              <p:cNvCxnSpPr/>
              <p:nvPr/>
            </p:nvCxnSpPr>
            <p:spPr bwMode="auto">
              <a:xfrm>
                <a:off x="634485" y="2259007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" name="Grouper 18"/>
            <p:cNvGrpSpPr/>
            <p:nvPr/>
          </p:nvGrpSpPr>
          <p:grpSpPr>
            <a:xfrm>
              <a:off x="4005797" y="2771646"/>
              <a:ext cx="152400" cy="252295"/>
              <a:chOff x="688115" y="2296854"/>
              <a:chExt cx="152400" cy="153194"/>
            </a:xfrm>
          </p:grpSpPr>
          <p:cxnSp>
            <p:nvCxnSpPr>
              <p:cNvPr id="32" name="Connecteur droit 19"/>
              <p:cNvCxnSpPr/>
              <p:nvPr/>
            </p:nvCxnSpPr>
            <p:spPr bwMode="auto">
              <a:xfrm rot="5400000">
                <a:off x="688115" y="237305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Connecteur droit 20"/>
              <p:cNvCxnSpPr/>
              <p:nvPr/>
            </p:nvCxnSpPr>
            <p:spPr bwMode="auto">
              <a:xfrm>
                <a:off x="688115" y="229685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er 21"/>
            <p:cNvGrpSpPr/>
            <p:nvPr/>
          </p:nvGrpSpPr>
          <p:grpSpPr>
            <a:xfrm>
              <a:off x="4249448" y="2451362"/>
              <a:ext cx="152400" cy="348868"/>
              <a:chOff x="679865" y="2229391"/>
              <a:chExt cx="152400" cy="153193"/>
            </a:xfrm>
          </p:grpSpPr>
          <p:cxnSp>
            <p:nvCxnSpPr>
              <p:cNvPr id="30" name="Connecteur droit 22"/>
              <p:cNvCxnSpPr/>
              <p:nvPr/>
            </p:nvCxnSpPr>
            <p:spPr bwMode="auto">
              <a:xfrm rot="5400000">
                <a:off x="679865" y="230559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Connecteur droit 23"/>
              <p:cNvCxnSpPr/>
              <p:nvPr/>
            </p:nvCxnSpPr>
            <p:spPr bwMode="auto">
              <a:xfrm>
                <a:off x="679865" y="2229391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Grouper 24"/>
            <p:cNvGrpSpPr/>
            <p:nvPr/>
          </p:nvGrpSpPr>
          <p:grpSpPr>
            <a:xfrm>
              <a:off x="4878623" y="2920051"/>
              <a:ext cx="152400" cy="252295"/>
              <a:chOff x="722741" y="2312130"/>
              <a:chExt cx="152400" cy="153194"/>
            </a:xfrm>
          </p:grpSpPr>
          <p:cxnSp>
            <p:nvCxnSpPr>
              <p:cNvPr id="28" name="Connecteur droit 25"/>
              <p:cNvCxnSpPr/>
              <p:nvPr/>
            </p:nvCxnSpPr>
            <p:spPr bwMode="auto">
              <a:xfrm rot="5400000">
                <a:off x="722741" y="238833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Connecteur droit 26"/>
              <p:cNvCxnSpPr/>
              <p:nvPr/>
            </p:nvCxnSpPr>
            <p:spPr bwMode="auto">
              <a:xfrm>
                <a:off x="722741" y="2312130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er 27"/>
            <p:cNvGrpSpPr/>
            <p:nvPr/>
          </p:nvGrpSpPr>
          <p:grpSpPr>
            <a:xfrm>
              <a:off x="5119205" y="2350580"/>
              <a:ext cx="152400" cy="252295"/>
              <a:chOff x="711422" y="2237024"/>
              <a:chExt cx="152400" cy="153194"/>
            </a:xfrm>
          </p:grpSpPr>
          <p:cxnSp>
            <p:nvCxnSpPr>
              <p:cNvPr id="26" name="Connecteur droit 28"/>
              <p:cNvCxnSpPr/>
              <p:nvPr/>
            </p:nvCxnSpPr>
            <p:spPr bwMode="auto">
              <a:xfrm rot="5400000">
                <a:off x="711422" y="231322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Connecteur droit 29"/>
              <p:cNvCxnSpPr/>
              <p:nvPr/>
            </p:nvCxnSpPr>
            <p:spPr bwMode="auto">
              <a:xfrm>
                <a:off x="711422" y="2237024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er 30"/>
            <p:cNvGrpSpPr/>
            <p:nvPr/>
          </p:nvGrpSpPr>
          <p:grpSpPr>
            <a:xfrm>
              <a:off x="5747628" y="2629219"/>
              <a:ext cx="152400" cy="252295"/>
              <a:chOff x="753657" y="2299288"/>
              <a:chExt cx="152400" cy="153194"/>
            </a:xfrm>
          </p:grpSpPr>
          <p:cxnSp>
            <p:nvCxnSpPr>
              <p:cNvPr id="24" name="Connecteur droit 31"/>
              <p:cNvCxnSpPr/>
              <p:nvPr/>
            </p:nvCxnSpPr>
            <p:spPr bwMode="auto">
              <a:xfrm rot="5400000">
                <a:off x="753657" y="2375488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Connecteur droit 32"/>
              <p:cNvCxnSpPr/>
              <p:nvPr/>
            </p:nvCxnSpPr>
            <p:spPr bwMode="auto">
              <a:xfrm>
                <a:off x="753657" y="2299288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er 33"/>
            <p:cNvGrpSpPr/>
            <p:nvPr/>
          </p:nvGrpSpPr>
          <p:grpSpPr>
            <a:xfrm>
              <a:off x="5988888" y="2258954"/>
              <a:ext cx="152400" cy="252295"/>
              <a:chOff x="754611" y="2241873"/>
              <a:chExt cx="152400" cy="153194"/>
            </a:xfrm>
          </p:grpSpPr>
          <p:cxnSp>
            <p:nvCxnSpPr>
              <p:cNvPr id="22" name="Connecteur droit 34"/>
              <p:cNvCxnSpPr/>
              <p:nvPr/>
            </p:nvCxnSpPr>
            <p:spPr bwMode="auto">
              <a:xfrm rot="5400000">
                <a:off x="754612" y="2318073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Connecteur droit 35"/>
              <p:cNvCxnSpPr/>
              <p:nvPr/>
            </p:nvCxnSpPr>
            <p:spPr bwMode="auto">
              <a:xfrm>
                <a:off x="754611" y="2241873"/>
                <a:ext cx="152400" cy="158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8697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ea typeface="ＭＳ Ｐゴシック" charset="-128"/>
              </a:rPr>
              <a:t>Conclusions</a:t>
            </a:r>
            <a:endParaRPr lang="en-US" altLang="it-IT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Monitoring hemodynamic parameters with a predefined algorithm for drug selection did not improve CBP or PWV in patients with hypertension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Similar improvements were observed for central blood pressure, wave reflections, and amplification,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Changes in pulse wave velocity were parallel to improvements in blood pressure with each treatment approach </a:t>
            </a:r>
          </a:p>
        </p:txBody>
      </p:sp>
    </p:spTree>
    <p:extLst>
      <p:ext uri="{BB962C8B-B14F-4D97-AF65-F5344CB8AC3E}">
        <p14:creationId xmlns:p14="http://schemas.microsoft.com/office/powerpoint/2010/main" val="21575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BEAUTY Trial: Hypertension Control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Improved with Hemodynamic Monitoring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49" y="3710994"/>
            <a:ext cx="475070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3: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Pierre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Boutouyrie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MD, PhD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INSERM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Université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Paris Descartes, Paris, France</a:t>
            </a:r>
          </a:p>
        </p:txBody>
      </p:sp>
    </p:spTree>
    <p:extLst>
      <p:ext uri="{BB962C8B-B14F-4D97-AF65-F5344CB8AC3E}">
        <p14:creationId xmlns:p14="http://schemas.microsoft.com/office/powerpoint/2010/main" val="10411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4767</TotalTime>
  <Words>341</Words>
  <Application>Microsoft Macintosh PowerPoint</Application>
  <PresentationFormat>Presentazione su schermo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Verdana</vt:lpstr>
      <vt:lpstr>Wingdings</vt:lpstr>
      <vt:lpstr>Arial</vt:lpstr>
      <vt:lpstr>1_Custom Design</vt:lpstr>
      <vt:lpstr>BEAUTY Trial: Hypertension Control Not Improved with Hemodynamic Monitoring </vt:lpstr>
      <vt:lpstr>Overview</vt:lpstr>
      <vt:lpstr>Results at 6 Months</vt:lpstr>
      <vt:lpstr>Presentazione di PowerPoint</vt:lpstr>
      <vt:lpstr>Presentazione di PowerPoint</vt:lpstr>
      <vt:lpstr>Conclusions</vt:lpstr>
      <vt:lpstr>BEAUTY Trial: Hypertension Control Not Improved with Hemodynamic Monitoring 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BEAUTY Trial: Hypertension Control Not Improved with Hemodynamic Monitoring </dc:title>
  <dc:subject/>
  <dc:creator>GM</dc:creator>
  <cp:keywords/>
  <dc:description/>
  <cp:lastModifiedBy>Giorgio Mantovani</cp:lastModifiedBy>
  <cp:revision>738</cp:revision>
  <dcterms:created xsi:type="dcterms:W3CDTF">2005-05-27T15:08:01Z</dcterms:created>
  <dcterms:modified xsi:type="dcterms:W3CDTF">2016-07-04T11:19:44Z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