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xlsx" ContentType="application/vnd.openxmlformats-officedocument.spreadsheetml.sheet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1" r:id="rId3"/>
  </p:sldMasterIdLst>
  <p:notesMasterIdLst>
    <p:notesMasterId r:id="rId11"/>
  </p:notesMasterIdLst>
  <p:handoutMasterIdLst>
    <p:handoutMasterId r:id="rId12"/>
  </p:handoutMasterIdLst>
  <p:sldIdLst>
    <p:sldId id="360" r:id="rId4"/>
    <p:sldId id="361" r:id="rId5"/>
    <p:sldId id="362" r:id="rId6"/>
    <p:sldId id="364" r:id="rId7"/>
    <p:sldId id="363" r:id="rId8"/>
    <p:sldId id="365" r:id="rId9"/>
    <p:sldId id="366" r:id="rId10"/>
  </p:sldIdLst>
  <p:sldSz cx="9144000" cy="6858000" type="screen4x3"/>
  <p:notesSz cx="6985000" cy="9271000"/>
  <p:custDataLst>
    <p:tags r:id="rId13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2">
          <p15:clr>
            <a:srgbClr val="A4A3A4"/>
          </p15:clr>
        </p15:guide>
        <p15:guide id="2" orient="horz" pos="4146">
          <p15:clr>
            <a:srgbClr val="A4A3A4"/>
          </p15:clr>
        </p15:guide>
        <p15:guide id="3" orient="horz" pos="1013">
          <p15:clr>
            <a:srgbClr val="A4A3A4"/>
          </p15:clr>
        </p15:guide>
        <p15:guide id="4" orient="horz" pos="4016">
          <p15:clr>
            <a:srgbClr val="A4A3A4"/>
          </p15:clr>
        </p15:guide>
        <p15:guide id="5" orient="horz" pos="208">
          <p15:clr>
            <a:srgbClr val="A4A3A4"/>
          </p15:clr>
        </p15:guide>
        <p15:guide id="6" pos="242">
          <p15:clr>
            <a:srgbClr val="A4A3A4"/>
          </p15:clr>
        </p15:guide>
        <p15:guide id="7" pos="5573">
          <p15:clr>
            <a:srgbClr val="A4A3A4"/>
          </p15:clr>
        </p15:guide>
        <p15:guide id="8" pos="2882">
          <p15:clr>
            <a:srgbClr val="A4A3A4"/>
          </p15:clr>
        </p15:guide>
        <p15:guide id="9" pos="30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0">
          <p15:clr>
            <a:srgbClr val="A4A3A4"/>
          </p15:clr>
        </p15:guide>
        <p15:guide id="2" pos="22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A7DF"/>
    <a:srgbClr val="5AAACE"/>
    <a:srgbClr val="5F90DF"/>
    <a:srgbClr val="5D9BAB"/>
    <a:srgbClr val="C39DD2"/>
    <a:srgbClr val="886D93"/>
    <a:srgbClr val="686868"/>
    <a:srgbClr val="E2E2E2"/>
    <a:srgbClr val="FFFFFF"/>
    <a:srgbClr val="051A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Stile con tema 1 - Color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61"/>
    <p:restoredTop sz="94698"/>
  </p:normalViewPr>
  <p:slideViewPr>
    <p:cSldViewPr snapToGrid="0">
      <p:cViewPr>
        <p:scale>
          <a:sx n="90" d="100"/>
          <a:sy n="90" d="100"/>
        </p:scale>
        <p:origin x="1120" y="144"/>
      </p:cViewPr>
      <p:guideLst>
        <p:guide orient="horz" pos="402"/>
        <p:guide orient="horz" pos="4146"/>
        <p:guide orient="horz" pos="1013"/>
        <p:guide orient="horz" pos="4016"/>
        <p:guide orient="horz" pos="208"/>
        <p:guide pos="242"/>
        <p:guide pos="5573"/>
        <p:guide pos="2882"/>
        <p:guide pos="30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2" d="100"/>
        <a:sy n="112" d="100"/>
      </p:scale>
      <p:origin x="0" y="0"/>
    </p:cViewPr>
  </p:sorterViewPr>
  <p:notesViewPr>
    <p:cSldViewPr snapToGrid="0">
      <p:cViewPr varScale="1">
        <p:scale>
          <a:sx n="82" d="100"/>
          <a:sy n="82" d="100"/>
        </p:scale>
        <p:origin x="-3102" y="-78"/>
      </p:cViewPr>
      <p:guideLst>
        <p:guide orient="horz" pos="2920"/>
        <p:guide pos="22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tags" Target="tags/tag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slideMaster" Target="slideMasters/slide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Control</c:v>
                </c:pt>
              </c:strCache>
            </c:strRef>
          </c:tx>
          <c:spPr>
            <a:solidFill>
              <a:srgbClr val="CFA7DF"/>
            </a:solidFill>
          </c:spPr>
          <c:invertIfNegative val="0"/>
          <c:cat>
            <c:strRef>
              <c:f>Feuil1!$A$2:$A$6</c:f>
              <c:strCache>
                <c:ptCount val="5"/>
                <c:pt idx="0">
                  <c:v>Baseline</c:v>
                </c:pt>
                <c:pt idx="1">
                  <c:v>Month 1</c:v>
                </c:pt>
                <c:pt idx="2">
                  <c:v>Month 2</c:v>
                </c:pt>
                <c:pt idx="3">
                  <c:v>Month 4</c:v>
                </c:pt>
                <c:pt idx="4">
                  <c:v>Month 6</c:v>
                </c:pt>
              </c:strCache>
            </c:strRef>
          </c:cat>
          <c:val>
            <c:numRef>
              <c:f>Feuil1!$B$2:$B$6</c:f>
              <c:numCache>
                <c:formatCode>General</c:formatCode>
                <c:ptCount val="5"/>
                <c:pt idx="0">
                  <c:v>138.4627</c:v>
                </c:pt>
                <c:pt idx="1">
                  <c:v>131.1287</c:v>
                </c:pt>
                <c:pt idx="2">
                  <c:v>126.1173</c:v>
                </c:pt>
                <c:pt idx="3">
                  <c:v>128.1123</c:v>
                </c:pt>
                <c:pt idx="4">
                  <c:v>126.2994</c:v>
                </c:pt>
              </c:numCache>
            </c:numRef>
          </c:val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IHM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Feuil1!$A$2:$A$6</c:f>
              <c:strCache>
                <c:ptCount val="5"/>
                <c:pt idx="0">
                  <c:v>Baseline</c:v>
                </c:pt>
                <c:pt idx="1">
                  <c:v>Month 1</c:v>
                </c:pt>
                <c:pt idx="2">
                  <c:v>Month 2</c:v>
                </c:pt>
                <c:pt idx="3">
                  <c:v>Month 4</c:v>
                </c:pt>
                <c:pt idx="4">
                  <c:v>Month 6</c:v>
                </c:pt>
              </c:strCache>
            </c:strRef>
          </c:cat>
          <c:val>
            <c:numRef>
              <c:f>Feuil1!$C$2:$C$6</c:f>
              <c:numCache>
                <c:formatCode>General</c:formatCode>
                <c:ptCount val="5"/>
                <c:pt idx="0">
                  <c:v>140.7867</c:v>
                </c:pt>
                <c:pt idx="1">
                  <c:v>130.1074</c:v>
                </c:pt>
                <c:pt idx="2">
                  <c:v>126.9397</c:v>
                </c:pt>
                <c:pt idx="3">
                  <c:v>127.442</c:v>
                </c:pt>
                <c:pt idx="4">
                  <c:v>126.2943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15446304"/>
        <c:axId val="2141854256"/>
      </c:barChart>
      <c:catAx>
        <c:axId val="18154463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Verdana" charset="0"/>
                <a:ea typeface="Verdana" charset="0"/>
                <a:cs typeface="Verdana" charset="0"/>
              </a:defRPr>
            </a:pPr>
            <a:endParaRPr lang="it-IT"/>
          </a:p>
        </c:txPr>
        <c:crossAx val="2141854256"/>
        <c:crosses val="autoZero"/>
        <c:auto val="1"/>
        <c:lblAlgn val="ctr"/>
        <c:lblOffset val="100"/>
        <c:noMultiLvlLbl val="0"/>
      </c:catAx>
      <c:valAx>
        <c:axId val="2141854256"/>
        <c:scaling>
          <c:orientation val="minMax"/>
          <c:max val="150.0"/>
          <c:min val="110.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Verdana" charset="0"/>
                <a:ea typeface="Verdana" charset="0"/>
                <a:cs typeface="Verdana" charset="0"/>
              </a:defRPr>
            </a:pPr>
            <a:endParaRPr lang="it-IT"/>
          </a:p>
        </c:txPr>
        <c:crossAx val="1815446304"/>
        <c:crosses val="autoZero"/>
        <c:crossBetween val="between"/>
        <c:majorUnit val="10.0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Control</c:v>
                </c:pt>
              </c:strCache>
            </c:strRef>
          </c:tx>
          <c:spPr>
            <a:solidFill>
              <a:srgbClr val="CFA7DF"/>
            </a:solidFill>
          </c:spPr>
          <c:invertIfNegative val="0"/>
          <c:cat>
            <c:strRef>
              <c:f>Feuil1!$A$2:$A$6</c:f>
              <c:strCache>
                <c:ptCount val="5"/>
                <c:pt idx="0">
                  <c:v>Baseline</c:v>
                </c:pt>
                <c:pt idx="1">
                  <c:v>Month 1</c:v>
                </c:pt>
                <c:pt idx="2">
                  <c:v>Month 2</c:v>
                </c:pt>
                <c:pt idx="3">
                  <c:v>Month 4</c:v>
                </c:pt>
                <c:pt idx="4">
                  <c:v>Month 6</c:v>
                </c:pt>
              </c:strCache>
            </c:strRef>
          </c:cat>
          <c:val>
            <c:numRef>
              <c:f>Feuil1!$B$2:$B$6</c:f>
              <c:numCache>
                <c:formatCode>General</c:formatCode>
                <c:ptCount val="5"/>
                <c:pt idx="0">
                  <c:v>12.5316</c:v>
                </c:pt>
                <c:pt idx="1">
                  <c:v>12.8943</c:v>
                </c:pt>
                <c:pt idx="2">
                  <c:v>12.8687</c:v>
                </c:pt>
                <c:pt idx="3">
                  <c:v>12.6535</c:v>
                </c:pt>
                <c:pt idx="4">
                  <c:v>13.0814</c:v>
                </c:pt>
              </c:numCache>
            </c:numRef>
          </c:val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IHM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Feuil1!$A$2:$A$6</c:f>
              <c:strCache>
                <c:ptCount val="5"/>
                <c:pt idx="0">
                  <c:v>Baseline</c:v>
                </c:pt>
                <c:pt idx="1">
                  <c:v>Month 1</c:v>
                </c:pt>
                <c:pt idx="2">
                  <c:v>Month 2</c:v>
                </c:pt>
                <c:pt idx="3">
                  <c:v>Month 4</c:v>
                </c:pt>
                <c:pt idx="4">
                  <c:v>Month 6</c:v>
                </c:pt>
              </c:strCache>
            </c:strRef>
          </c:cat>
          <c:val>
            <c:numRef>
              <c:f>Feuil1!$C$2:$C$6</c:f>
              <c:numCache>
                <c:formatCode>General</c:formatCode>
                <c:ptCount val="5"/>
                <c:pt idx="0">
                  <c:v>13.3266</c:v>
                </c:pt>
                <c:pt idx="1">
                  <c:v>13.2004</c:v>
                </c:pt>
                <c:pt idx="2">
                  <c:v>13.1846</c:v>
                </c:pt>
                <c:pt idx="3">
                  <c:v>13.4609</c:v>
                </c:pt>
                <c:pt idx="4">
                  <c:v>13.6022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15161984"/>
        <c:axId val="-2063346416"/>
      </c:barChart>
      <c:catAx>
        <c:axId val="18151619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Verdana" charset="0"/>
                <a:ea typeface="Verdana" charset="0"/>
                <a:cs typeface="Verdana" charset="0"/>
              </a:defRPr>
            </a:pPr>
            <a:endParaRPr lang="it-IT"/>
          </a:p>
        </c:txPr>
        <c:crossAx val="-2063346416"/>
        <c:crosses val="autoZero"/>
        <c:auto val="1"/>
        <c:lblAlgn val="ctr"/>
        <c:lblOffset val="100"/>
        <c:noMultiLvlLbl val="0"/>
      </c:catAx>
      <c:valAx>
        <c:axId val="-2063346416"/>
        <c:scaling>
          <c:orientation val="minMax"/>
          <c:max val="15.0"/>
          <c:min val="10.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Verdana" charset="0"/>
                <a:ea typeface="Verdana" charset="0"/>
                <a:cs typeface="Verdana" charset="0"/>
              </a:defRPr>
            </a:pPr>
            <a:endParaRPr lang="it-IT"/>
          </a:p>
        </c:txPr>
        <c:crossAx val="1815161984"/>
        <c:crosses val="autoZero"/>
        <c:crossBetween val="between"/>
        <c:majorUnit val="1.0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605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605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fld id="{7D88F99E-3A7B-3E4F-9382-EBBD49F2DF2A}" type="slidenum">
              <a:rPr lang="en-US" altLang="it-IT"/>
              <a:pPr/>
              <a:t>‹n.›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9780353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605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4750" y="695325"/>
            <a:ext cx="4635500" cy="3476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09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8500" y="4403725"/>
            <a:ext cx="558800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5863"/>
            <a:ext cx="33448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000" b="0"/>
            </a:lvl1pPr>
          </a:lstStyle>
          <a:p>
            <a:r>
              <a:rPr lang="en-US" altLang="it-IT"/>
              <a:t>©2012 Clinical Care Options, LLC. All rights reserved</a:t>
            </a:r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605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fld id="{B4F1E037-6884-844A-8168-5A43FCBFE035}" type="slidenum">
              <a:rPr lang="en-US" altLang="it-IT"/>
              <a:pPr/>
              <a:t>‹n.›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18922510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it-IT" i="1" dirty="0">
              <a:ea typeface="ＭＳ Ｐゴシック" charset="-128"/>
            </a:endParaRPr>
          </a:p>
        </p:txBody>
      </p:sp>
      <p:sp>
        <p:nvSpPr>
          <p:cNvPr id="1331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DD186B4C-2120-954F-95FE-1DAA77702C19}" type="slidenum">
              <a:rPr lang="en-US" altLang="it-IT" sz="1200" b="0"/>
              <a:pPr/>
              <a:t>1</a:t>
            </a:fld>
            <a:endParaRPr lang="en-US" altLang="it-IT" sz="1200" b="0"/>
          </a:p>
        </p:txBody>
      </p:sp>
    </p:spTree>
    <p:extLst>
      <p:ext uri="{BB962C8B-B14F-4D97-AF65-F5344CB8AC3E}">
        <p14:creationId xmlns:p14="http://schemas.microsoft.com/office/powerpoint/2010/main" val="9996714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i="1">
              <a:ea typeface="ＭＳ Ｐゴシック" charset="-128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0167905D-06FB-C947-9229-65B462101366}" type="slidenum">
              <a:rPr lang="en-US" altLang="it-IT" sz="1200" b="0"/>
              <a:pPr/>
              <a:t>2</a:t>
            </a:fld>
            <a:endParaRPr lang="en-US" altLang="it-IT" sz="1200" b="0"/>
          </a:p>
        </p:txBody>
      </p:sp>
    </p:spTree>
    <p:extLst>
      <p:ext uri="{BB962C8B-B14F-4D97-AF65-F5344CB8AC3E}">
        <p14:creationId xmlns:p14="http://schemas.microsoft.com/office/powerpoint/2010/main" val="17135400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i="1">
              <a:ea typeface="ＭＳ Ｐゴシック" charset="-128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0167905D-06FB-C947-9229-65B462101366}" type="slidenum">
              <a:rPr lang="en-US" altLang="it-IT" sz="1200" b="0"/>
              <a:pPr/>
              <a:t>3</a:t>
            </a:fld>
            <a:endParaRPr lang="en-US" altLang="it-IT" sz="1200" b="0"/>
          </a:p>
        </p:txBody>
      </p:sp>
    </p:spTree>
    <p:extLst>
      <p:ext uri="{BB962C8B-B14F-4D97-AF65-F5344CB8AC3E}">
        <p14:creationId xmlns:p14="http://schemas.microsoft.com/office/powerpoint/2010/main" val="17135400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i="1">
              <a:ea typeface="ＭＳ Ｐゴシック" charset="-128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0167905D-06FB-C947-9229-65B462101366}" type="slidenum">
              <a:rPr lang="en-US" altLang="it-IT" sz="1200" b="0"/>
              <a:pPr/>
              <a:t>4</a:t>
            </a:fld>
            <a:endParaRPr lang="en-US" altLang="it-IT" sz="1200" b="0"/>
          </a:p>
        </p:txBody>
      </p:sp>
    </p:spTree>
    <p:extLst>
      <p:ext uri="{BB962C8B-B14F-4D97-AF65-F5344CB8AC3E}">
        <p14:creationId xmlns:p14="http://schemas.microsoft.com/office/powerpoint/2010/main" val="17135400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i="1">
              <a:ea typeface="ＭＳ Ｐゴシック" charset="-128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0167905D-06FB-C947-9229-65B462101366}" type="slidenum">
              <a:rPr lang="en-US" altLang="it-IT" sz="1200" b="0"/>
              <a:pPr/>
              <a:t>5</a:t>
            </a:fld>
            <a:endParaRPr lang="en-US" altLang="it-IT" sz="1200" b="0"/>
          </a:p>
        </p:txBody>
      </p:sp>
    </p:spTree>
    <p:extLst>
      <p:ext uri="{BB962C8B-B14F-4D97-AF65-F5344CB8AC3E}">
        <p14:creationId xmlns:p14="http://schemas.microsoft.com/office/powerpoint/2010/main" val="17135400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i="1">
              <a:ea typeface="ＭＳ Ｐゴシック" charset="-128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0167905D-06FB-C947-9229-65B462101366}" type="slidenum">
              <a:rPr lang="en-US" altLang="it-IT" sz="1200" b="0"/>
              <a:pPr/>
              <a:t>6</a:t>
            </a:fld>
            <a:endParaRPr lang="en-US" altLang="it-IT" sz="1200" b="0"/>
          </a:p>
        </p:txBody>
      </p:sp>
    </p:spTree>
    <p:extLst>
      <p:ext uri="{BB962C8B-B14F-4D97-AF65-F5344CB8AC3E}">
        <p14:creationId xmlns:p14="http://schemas.microsoft.com/office/powerpoint/2010/main" val="17135400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it-IT" i="1" dirty="0">
              <a:ea typeface="ＭＳ Ｐゴシック" charset="-128"/>
            </a:endParaRPr>
          </a:p>
        </p:txBody>
      </p:sp>
      <p:sp>
        <p:nvSpPr>
          <p:cNvPr id="1331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DD186B4C-2120-954F-95FE-1DAA77702C19}" type="slidenum">
              <a:rPr lang="en-US" altLang="it-IT" sz="1200" b="0"/>
              <a:pPr/>
              <a:t>7</a:t>
            </a:fld>
            <a:endParaRPr lang="en-US" altLang="it-IT" sz="1200" b="0"/>
          </a:p>
        </p:txBody>
      </p:sp>
    </p:spTree>
    <p:extLst>
      <p:ext uri="{BB962C8B-B14F-4D97-AF65-F5344CB8AC3E}">
        <p14:creationId xmlns:p14="http://schemas.microsoft.com/office/powerpoint/2010/main" val="9114455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4"/>
          <p:cNvSpPr>
            <a:spLocks noChangeArrowheads="1"/>
          </p:cNvSpPr>
          <p:nvPr userDrawn="1"/>
        </p:nvSpPr>
        <p:spPr bwMode="auto">
          <a:xfrm>
            <a:off x="0" y="653771"/>
            <a:ext cx="9144000" cy="3888000"/>
          </a:xfrm>
          <a:prstGeom prst="rect">
            <a:avLst/>
          </a:prstGeom>
          <a:solidFill>
            <a:srgbClr val="5D9BAB"/>
          </a:solidFill>
          <a:ln>
            <a:noFill/>
          </a:ln>
        </p:spPr>
        <p:txBody>
          <a:bodyPr wrap="squar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endParaRPr lang="it-IT" altLang="it-IT" sz="1400" b="0">
              <a:solidFill>
                <a:schemeClr val="bg2"/>
              </a:solidFill>
            </a:endParaRPr>
          </a:p>
        </p:txBody>
      </p:sp>
      <p:cxnSp>
        <p:nvCxnSpPr>
          <p:cNvPr id="5" name="Straight Connector 5"/>
          <p:cNvCxnSpPr>
            <a:cxnSpLocks noChangeShapeType="1"/>
          </p:cNvCxnSpPr>
          <p:nvPr userDrawn="1"/>
        </p:nvCxnSpPr>
        <p:spPr bwMode="auto">
          <a:xfrm>
            <a:off x="-11113" y="6857891"/>
            <a:ext cx="9155113" cy="0"/>
          </a:xfrm>
          <a:prstGeom prst="line">
            <a:avLst/>
          </a:prstGeom>
          <a:noFill/>
          <a:ln w="57150" cmpd="sng">
            <a:solidFill>
              <a:schemeClr val="bg1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7" name="Text Box 11"/>
          <p:cNvSpPr txBox="1">
            <a:spLocks noChangeArrowheads="1"/>
          </p:cNvSpPr>
          <p:nvPr userDrawn="1"/>
        </p:nvSpPr>
        <p:spPr bwMode="auto">
          <a:xfrm>
            <a:off x="442913" y="6373813"/>
            <a:ext cx="3635375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900" b="0" dirty="0" smtClean="0">
                <a:solidFill>
                  <a:srgbClr val="141415"/>
                </a:solidFill>
              </a:rPr>
              <a:t>Powered by </a:t>
            </a:r>
            <a:r>
              <a:rPr lang="en-US" sz="900" b="0" dirty="0" smtClean="0">
                <a:solidFill>
                  <a:srgbClr val="141415"/>
                </a:solidFill>
                <a:latin typeface="Verdana" charset="0"/>
                <a:ea typeface="Verdana" charset="0"/>
                <a:cs typeface="Verdana" charset="0"/>
              </a:rPr>
              <a:t>Infomedica</a:t>
            </a:r>
          </a:p>
        </p:txBody>
      </p:sp>
      <p:sp>
        <p:nvSpPr>
          <p:cNvPr id="11" name="Rectangle 14"/>
          <p:cNvSpPr txBox="1">
            <a:spLocks noChangeArrowheads="1"/>
          </p:cNvSpPr>
          <p:nvPr userDrawn="1"/>
        </p:nvSpPr>
        <p:spPr bwMode="invGray">
          <a:xfrm>
            <a:off x="5432425" y="3800475"/>
            <a:ext cx="3711575" cy="735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Clr>
                <a:srgbClr val="FEFDDE"/>
              </a:buClr>
              <a:buFont typeface="Wingdings" charset="0"/>
              <a:buNone/>
              <a:defRPr/>
            </a:pPr>
            <a:r>
              <a:rPr lang="en-US" sz="1200" b="0" dirty="0" smtClean="0">
                <a:latin typeface="Verdana" charset="0"/>
                <a:ea typeface="Verdana" charset="0"/>
                <a:cs typeface="Verdana" charset="0"/>
              </a:rPr>
              <a:t>Infomedica Conference Coverage*</a:t>
            </a:r>
            <a:r>
              <a:rPr lang="en-US" sz="1600" b="0" dirty="0" smtClean="0">
                <a:latin typeface="Verdana" charset="0"/>
                <a:ea typeface="Verdana" charset="0"/>
                <a:cs typeface="Verdana" charset="0"/>
              </a:rPr>
              <a:t/>
            </a:r>
            <a:br>
              <a:rPr lang="en-US" sz="1600" b="0" dirty="0" smtClean="0">
                <a:latin typeface="Verdana" charset="0"/>
                <a:ea typeface="Verdana" charset="0"/>
                <a:cs typeface="Verdana" charset="0"/>
              </a:rPr>
            </a:br>
            <a:r>
              <a:rPr lang="en-US" sz="1000" b="0" i="1" dirty="0" smtClean="0">
                <a:latin typeface="Verdana" charset="0"/>
                <a:ea typeface="Verdana" charset="0"/>
                <a:cs typeface="Verdana" charset="0"/>
              </a:rPr>
              <a:t>of 26</a:t>
            </a:r>
            <a:r>
              <a:rPr lang="en-US" sz="1000" b="0" i="1" baseline="30000" dirty="0" smtClean="0"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US" sz="1000" b="0" i="1" dirty="0" smtClean="0">
                <a:latin typeface="Verdana" charset="0"/>
                <a:ea typeface="Verdana" charset="0"/>
                <a:cs typeface="Verdana" charset="0"/>
              </a:rPr>
              <a:t> European</a:t>
            </a:r>
            <a:r>
              <a:rPr lang="en-US" sz="1000" b="0" i="1" baseline="0" dirty="0" smtClean="0">
                <a:latin typeface="Verdana" charset="0"/>
                <a:ea typeface="Verdana" charset="0"/>
                <a:cs typeface="Verdana" charset="0"/>
              </a:rPr>
              <a:t> Meeting on Hypertension</a:t>
            </a:r>
            <a:endParaRPr lang="en-US" sz="1000" b="0" i="1" dirty="0" smtClean="0">
              <a:latin typeface="Verdana" charset="0"/>
              <a:ea typeface="Verdana" charset="0"/>
              <a:cs typeface="Verdana" charset="0"/>
            </a:endParaRPr>
          </a:p>
          <a:p>
            <a:pPr eaLnBrk="1" hangingPunct="1">
              <a:buClr>
                <a:srgbClr val="FEFDDE"/>
              </a:buClr>
              <a:buFont typeface="Wingdings" charset="0"/>
              <a:buNone/>
              <a:defRPr/>
            </a:pPr>
            <a:r>
              <a:rPr lang="en-US" sz="1000" b="0" i="1" dirty="0" smtClean="0">
                <a:latin typeface="Verdana" charset="0"/>
                <a:ea typeface="Verdana" charset="0"/>
                <a:cs typeface="Verdana" charset="0"/>
              </a:rPr>
              <a:t>and Cardiovascular</a:t>
            </a:r>
            <a:r>
              <a:rPr lang="en-US" sz="1000" b="0" i="1" baseline="0" dirty="0" smtClean="0">
                <a:latin typeface="Verdana" charset="0"/>
                <a:ea typeface="Verdana" charset="0"/>
                <a:cs typeface="Verdana" charset="0"/>
              </a:rPr>
              <a:t> Protection</a:t>
            </a:r>
            <a:endParaRPr lang="en-US" sz="1000" b="0" i="1" dirty="0" smtClean="0">
              <a:latin typeface="Verdana" charset="0"/>
              <a:ea typeface="Verdana" charset="0"/>
              <a:cs typeface="Verdana" charset="0"/>
            </a:endParaRPr>
          </a:p>
          <a:p>
            <a:pPr eaLnBrk="1" hangingPunct="1">
              <a:buClr>
                <a:srgbClr val="FEFDDE"/>
              </a:buClr>
              <a:buFont typeface="Wingdings" charset="0"/>
              <a:buNone/>
              <a:defRPr/>
            </a:pPr>
            <a:r>
              <a:rPr lang="en-US" sz="900" b="0" i="1" dirty="0" smtClean="0">
                <a:latin typeface="Verdana" charset="0"/>
                <a:ea typeface="Verdana" charset="0"/>
                <a:cs typeface="Verdana" charset="0"/>
              </a:rPr>
              <a:t>Paris (France), June 10-13, 2016</a:t>
            </a:r>
          </a:p>
        </p:txBody>
      </p:sp>
      <p:sp>
        <p:nvSpPr>
          <p:cNvPr id="14" name="Rettangolo 13"/>
          <p:cNvSpPr>
            <a:spLocks noChangeArrowheads="1"/>
          </p:cNvSpPr>
          <p:nvPr userDrawn="1"/>
        </p:nvSpPr>
        <p:spPr bwMode="auto">
          <a:xfrm>
            <a:off x="5434013" y="4689224"/>
            <a:ext cx="32099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GB" altLang="it-IT" sz="700" b="0" dirty="0">
                <a:solidFill>
                  <a:srgbClr val="00003E"/>
                </a:solidFill>
                <a:latin typeface="Verdana" charset="0"/>
                <a:ea typeface="Verdana" charset="0"/>
                <a:cs typeface="Verdana" charset="0"/>
              </a:rPr>
              <a:t>* Infomedica is an independent medical education provider that produces medical information to healthcare professionals through conference coverage and online educational programs and activities.</a:t>
            </a:r>
          </a:p>
        </p:txBody>
      </p:sp>
      <p:sp>
        <p:nvSpPr>
          <p:cNvPr id="8" name="Rectangle 57"/>
          <p:cNvSpPr>
            <a:spLocks noGrp="1" noChangeArrowheads="1"/>
          </p:cNvSpPr>
          <p:nvPr>
            <p:ph type="ctrTitle"/>
          </p:nvPr>
        </p:nvSpPr>
        <p:spPr bwMode="invGray">
          <a:xfrm>
            <a:off x="457200" y="1529254"/>
            <a:ext cx="8318373" cy="17136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="0">
                <a:solidFill>
                  <a:srgbClr val="FFC000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9" name="Rettangolo 18"/>
          <p:cNvSpPr/>
          <p:nvPr userDrawn="1"/>
        </p:nvSpPr>
        <p:spPr>
          <a:xfrm>
            <a:off x="1546409" y="131572"/>
            <a:ext cx="6440305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1300" b="0" i="0" u="none" strike="noStrike" kern="1200" baseline="300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1300" b="0" i="0" kern="1200" noProof="0" dirty="0" smtClean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  <a:p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Paris (France),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June 10-13,</a:t>
            </a:r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2016</a:t>
            </a:r>
            <a:endParaRPr lang="en-GB" sz="1000" b="0" dirty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20" name="Immagine 19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413" y="131572"/>
            <a:ext cx="1155656" cy="452438"/>
          </a:xfrm>
          <a:prstGeom prst="rect">
            <a:avLst/>
          </a:prstGeom>
        </p:spPr>
      </p:pic>
      <p:pic>
        <p:nvPicPr>
          <p:cNvPr id="23" name="Immagine 22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199" y="5260702"/>
            <a:ext cx="1926787" cy="754335"/>
          </a:xfrm>
          <a:prstGeom prst="rect">
            <a:avLst/>
          </a:prstGeom>
        </p:spPr>
      </p:pic>
      <p:sp>
        <p:nvSpPr>
          <p:cNvPr id="24" name="Rettangolo 23"/>
          <p:cNvSpPr/>
          <p:nvPr userDrawn="1"/>
        </p:nvSpPr>
        <p:spPr>
          <a:xfrm>
            <a:off x="0" y="4541770"/>
            <a:ext cx="9144000" cy="149971"/>
          </a:xfrm>
          <a:prstGeom prst="rect">
            <a:avLst/>
          </a:prstGeom>
          <a:solidFill>
            <a:srgbClr val="F04B3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8589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5D9BA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1"/>
          <p:cNvSpPr txBox="1">
            <a:spLocks noChangeArrowheads="1"/>
          </p:cNvSpPr>
          <p:nvPr userDrawn="1"/>
        </p:nvSpPr>
        <p:spPr bwMode="auto">
          <a:xfrm>
            <a:off x="1733611" y="6588138"/>
            <a:ext cx="577373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defRPr sz="26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1pPr>
            <a:lvl2pPr>
              <a:defRPr sz="24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600" b="0" i="0" u="none" strike="noStrike" kern="1200" baseline="300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600" b="0" i="0" kern="1200" noProof="0" dirty="0" smtClean="0">
              <a:solidFill>
                <a:schemeClr val="tx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296" y="1022464"/>
            <a:ext cx="8442960" cy="42390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74904" y="1759084"/>
            <a:ext cx="8455025" cy="44196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4" name="Rettangolo 13"/>
          <p:cNvSpPr>
            <a:spLocks/>
          </p:cNvSpPr>
          <p:nvPr userDrawn="1"/>
        </p:nvSpPr>
        <p:spPr bwMode="auto">
          <a:xfrm>
            <a:off x="0" y="0"/>
            <a:ext cx="9144000" cy="7200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it-IT" sz="1400" b="0" dirty="0" smtClean="0">
              <a:solidFill>
                <a:schemeClr val="bg2"/>
              </a:solidFill>
            </a:endParaRPr>
          </a:p>
        </p:txBody>
      </p:sp>
      <p:pic>
        <p:nvPicPr>
          <p:cNvPr id="15" name="Immagine 14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412" y="99488"/>
            <a:ext cx="1434707" cy="561686"/>
          </a:xfrm>
          <a:prstGeom prst="rect">
            <a:avLst/>
          </a:prstGeom>
        </p:spPr>
      </p:pic>
      <p:sp>
        <p:nvSpPr>
          <p:cNvPr id="16" name="Rettangolo 15"/>
          <p:cNvSpPr/>
          <p:nvPr userDrawn="1"/>
        </p:nvSpPr>
        <p:spPr>
          <a:xfrm>
            <a:off x="1923941" y="152774"/>
            <a:ext cx="6440305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1300" b="0" i="0" u="none" strike="noStrike" kern="1200" baseline="300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1300" b="0" i="0" kern="1200" noProof="0" dirty="0" smtClean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  <a:p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Paris (France),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June 10-13,</a:t>
            </a:r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2016</a:t>
            </a:r>
            <a:endParaRPr lang="en-GB" sz="1000" b="0" dirty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18" name="Immagine 17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4904" y="6319204"/>
            <a:ext cx="1355760" cy="453600"/>
          </a:xfrm>
          <a:prstGeom prst="rect">
            <a:avLst/>
          </a:prstGeom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1" name="Text Box 11"/>
          <p:cNvSpPr txBox="1">
            <a:spLocks noChangeArrowheads="1"/>
          </p:cNvSpPr>
          <p:nvPr userDrawn="1"/>
        </p:nvSpPr>
        <p:spPr bwMode="auto">
          <a:xfrm>
            <a:off x="7063181" y="6575032"/>
            <a:ext cx="175707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b">
            <a:spAutoFit/>
          </a:bodyPr>
          <a:lstStyle>
            <a:lvl1pPr>
              <a:defRPr sz="26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1pPr>
            <a:lvl2pPr>
              <a:defRPr sz="24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Powered </a:t>
            </a:r>
            <a:r>
              <a:rPr lang="en-GB" sz="600" b="0" i="0" u="none" strike="noStrike" kern="1200" noProof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by Infomedica</a:t>
            </a:r>
            <a:endParaRPr lang="en-GB" sz="600" b="0" i="0" kern="1200" noProof="0" dirty="0" smtClean="0">
              <a:solidFill>
                <a:schemeClr val="tx1"/>
              </a:solidFill>
              <a:latin typeface="Verdana" charset="0"/>
              <a:ea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7868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85763" y="1117599"/>
            <a:ext cx="8462962" cy="4463393"/>
          </a:xfrm>
          <a:prstGeom prst="rect">
            <a:avLst/>
          </a:prstGeom>
        </p:spPr>
        <p:txBody>
          <a:bodyPr anchorCtr="1"/>
          <a:lstStyle>
            <a:lvl1pPr algn="ctr">
              <a:defRPr sz="4000" b="0" cap="none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Rettangolo 11"/>
          <p:cNvSpPr>
            <a:spLocks/>
          </p:cNvSpPr>
          <p:nvPr userDrawn="1"/>
        </p:nvSpPr>
        <p:spPr bwMode="auto">
          <a:xfrm>
            <a:off x="0" y="0"/>
            <a:ext cx="9144000" cy="7200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it-IT" sz="1400" b="0" dirty="0" smtClean="0">
              <a:solidFill>
                <a:schemeClr val="bg2"/>
              </a:solidFill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 userDrawn="1"/>
        </p:nvSpPr>
        <p:spPr bwMode="auto">
          <a:xfrm>
            <a:off x="1733611" y="6588138"/>
            <a:ext cx="577373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defRPr sz="26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1pPr>
            <a:lvl2pPr>
              <a:defRPr sz="24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600" b="0" i="0" u="none" strike="noStrike" kern="1200" baseline="300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600" b="0" i="0" kern="1200" noProof="0" dirty="0" smtClean="0">
              <a:solidFill>
                <a:schemeClr val="tx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16" name="Immagine 15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412" y="99488"/>
            <a:ext cx="1434707" cy="561686"/>
          </a:xfrm>
          <a:prstGeom prst="rect">
            <a:avLst/>
          </a:prstGeom>
        </p:spPr>
      </p:pic>
      <p:sp>
        <p:nvSpPr>
          <p:cNvPr id="17" name="Rettangolo 16"/>
          <p:cNvSpPr/>
          <p:nvPr userDrawn="1"/>
        </p:nvSpPr>
        <p:spPr>
          <a:xfrm>
            <a:off x="1923941" y="152774"/>
            <a:ext cx="6440305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1300" b="0" i="0" u="none" strike="noStrike" kern="1200" baseline="300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1300" b="0" i="0" kern="1200" noProof="0" dirty="0" smtClean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  <a:p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Paris (France),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June 10-13,</a:t>
            </a:r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2016</a:t>
            </a:r>
            <a:endParaRPr lang="en-GB" sz="1000" b="0" dirty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19" name="Immagine 18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4904" y="6319204"/>
            <a:ext cx="1355760" cy="453600"/>
          </a:xfrm>
          <a:prstGeom prst="rect">
            <a:avLst/>
          </a:prstGeom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9" name="Text Box 11"/>
          <p:cNvSpPr txBox="1">
            <a:spLocks noChangeArrowheads="1"/>
          </p:cNvSpPr>
          <p:nvPr userDrawn="1"/>
        </p:nvSpPr>
        <p:spPr bwMode="auto">
          <a:xfrm>
            <a:off x="7063181" y="6575032"/>
            <a:ext cx="175707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b">
            <a:spAutoFit/>
          </a:bodyPr>
          <a:lstStyle>
            <a:lvl1pPr>
              <a:defRPr sz="26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1pPr>
            <a:lvl2pPr>
              <a:defRPr sz="24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Powered </a:t>
            </a:r>
            <a:r>
              <a:rPr lang="en-GB" sz="600" b="0" i="0" u="none" strike="noStrike" kern="1200" noProof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by Infomedica</a:t>
            </a:r>
            <a:endParaRPr lang="en-GB" sz="600" b="0" i="0" kern="1200" noProof="0" dirty="0" smtClean="0">
              <a:solidFill>
                <a:schemeClr val="tx1"/>
              </a:solidFill>
              <a:latin typeface="Verdana" charset="0"/>
              <a:ea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883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296" y="870538"/>
            <a:ext cx="8442960" cy="4709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Rettangolo 10"/>
          <p:cNvSpPr>
            <a:spLocks/>
          </p:cNvSpPr>
          <p:nvPr userDrawn="1"/>
        </p:nvSpPr>
        <p:spPr bwMode="auto">
          <a:xfrm>
            <a:off x="0" y="0"/>
            <a:ext cx="9144000" cy="7200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it-IT" sz="1400" b="0" dirty="0" smtClean="0">
              <a:solidFill>
                <a:schemeClr val="bg2"/>
              </a:solidFill>
            </a:endParaRPr>
          </a:p>
        </p:txBody>
      </p:sp>
      <p:sp>
        <p:nvSpPr>
          <p:cNvPr id="10" name="Text Box 11"/>
          <p:cNvSpPr txBox="1">
            <a:spLocks noChangeArrowheads="1"/>
          </p:cNvSpPr>
          <p:nvPr userDrawn="1"/>
        </p:nvSpPr>
        <p:spPr bwMode="auto">
          <a:xfrm>
            <a:off x="1733611" y="6588138"/>
            <a:ext cx="577373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defRPr sz="26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1pPr>
            <a:lvl2pPr>
              <a:defRPr sz="24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600" b="0" i="0" u="none" strike="noStrike" kern="1200" baseline="300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600" b="0" i="0" kern="1200" noProof="0" dirty="0" smtClean="0">
              <a:solidFill>
                <a:schemeClr val="tx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16" name="Immagine 15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412" y="99488"/>
            <a:ext cx="1434707" cy="561686"/>
          </a:xfrm>
          <a:prstGeom prst="rect">
            <a:avLst/>
          </a:prstGeom>
        </p:spPr>
      </p:pic>
      <p:sp>
        <p:nvSpPr>
          <p:cNvPr id="17" name="Rettangolo 16"/>
          <p:cNvSpPr/>
          <p:nvPr userDrawn="1"/>
        </p:nvSpPr>
        <p:spPr>
          <a:xfrm>
            <a:off x="1923941" y="152774"/>
            <a:ext cx="6440305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1300" b="0" i="0" u="none" strike="noStrike" kern="1200" baseline="300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1300" b="0" i="0" kern="1200" noProof="0" dirty="0" smtClean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  <a:p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Paris (France),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June 10-13,</a:t>
            </a:r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2016</a:t>
            </a:r>
            <a:endParaRPr lang="en-GB" sz="1000" b="0" dirty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18" name="Immagine 17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4904" y="6319204"/>
            <a:ext cx="1355760" cy="453600"/>
          </a:xfrm>
          <a:prstGeom prst="rect">
            <a:avLst/>
          </a:prstGeom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9" name="Text Box 11"/>
          <p:cNvSpPr txBox="1">
            <a:spLocks noChangeArrowheads="1"/>
          </p:cNvSpPr>
          <p:nvPr userDrawn="1"/>
        </p:nvSpPr>
        <p:spPr bwMode="auto">
          <a:xfrm>
            <a:off x="7063181" y="6575032"/>
            <a:ext cx="175707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b">
            <a:spAutoFit/>
          </a:bodyPr>
          <a:lstStyle>
            <a:lvl1pPr>
              <a:defRPr sz="26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1pPr>
            <a:lvl2pPr>
              <a:defRPr sz="24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Powered </a:t>
            </a:r>
            <a:r>
              <a:rPr lang="en-GB" sz="600" b="0" i="0" u="none" strike="noStrike" kern="1200" noProof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by Infomedica</a:t>
            </a:r>
            <a:endParaRPr lang="en-GB" sz="600" b="0" i="0" kern="1200" noProof="0" dirty="0" smtClean="0">
              <a:solidFill>
                <a:schemeClr val="tx1"/>
              </a:solidFill>
              <a:latin typeface="Verdana" charset="0"/>
              <a:ea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5990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/>
          <p:cNvSpPr>
            <a:spLocks/>
          </p:cNvSpPr>
          <p:nvPr userDrawn="1"/>
        </p:nvSpPr>
        <p:spPr bwMode="auto">
          <a:xfrm>
            <a:off x="0" y="0"/>
            <a:ext cx="9144000" cy="7200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it-IT" sz="1400" b="0" dirty="0" smtClean="0">
              <a:solidFill>
                <a:schemeClr val="bg2"/>
              </a:solidFill>
            </a:endParaRPr>
          </a:p>
        </p:txBody>
      </p:sp>
      <p:sp>
        <p:nvSpPr>
          <p:cNvPr id="9" name="Text Box 11"/>
          <p:cNvSpPr txBox="1">
            <a:spLocks noChangeArrowheads="1"/>
          </p:cNvSpPr>
          <p:nvPr userDrawn="1"/>
        </p:nvSpPr>
        <p:spPr bwMode="auto">
          <a:xfrm>
            <a:off x="1733611" y="6588138"/>
            <a:ext cx="577373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defRPr sz="26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1pPr>
            <a:lvl2pPr>
              <a:defRPr sz="24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600" b="0" i="0" u="none" strike="noStrike" kern="1200" baseline="300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600" b="0" i="0" kern="1200" noProof="0" dirty="0" smtClean="0">
              <a:solidFill>
                <a:schemeClr val="tx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15" name="Immagine 14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412" y="99488"/>
            <a:ext cx="1434707" cy="561686"/>
          </a:xfrm>
          <a:prstGeom prst="rect">
            <a:avLst/>
          </a:prstGeom>
        </p:spPr>
      </p:pic>
      <p:sp>
        <p:nvSpPr>
          <p:cNvPr id="16" name="Rettangolo 15"/>
          <p:cNvSpPr/>
          <p:nvPr userDrawn="1"/>
        </p:nvSpPr>
        <p:spPr>
          <a:xfrm>
            <a:off x="1923941" y="152774"/>
            <a:ext cx="6440305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1300" b="0" i="0" u="none" strike="noStrike" kern="1200" baseline="300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1300" b="0" i="0" kern="1200" noProof="0" dirty="0" smtClean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  <a:p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Paris (France),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June 10-13,</a:t>
            </a:r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2016</a:t>
            </a:r>
            <a:endParaRPr lang="en-GB" sz="1000" b="0" dirty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17" name="Immagine 16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4904" y="6319204"/>
            <a:ext cx="1355760" cy="453600"/>
          </a:xfrm>
          <a:prstGeom prst="rect">
            <a:avLst/>
          </a:prstGeom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8" name="Text Box 11"/>
          <p:cNvSpPr txBox="1">
            <a:spLocks noChangeArrowheads="1"/>
          </p:cNvSpPr>
          <p:nvPr userDrawn="1"/>
        </p:nvSpPr>
        <p:spPr bwMode="auto">
          <a:xfrm>
            <a:off x="7063181" y="6575032"/>
            <a:ext cx="175707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b">
            <a:spAutoFit/>
          </a:bodyPr>
          <a:lstStyle>
            <a:lvl1pPr>
              <a:defRPr sz="26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1pPr>
            <a:lvl2pPr>
              <a:defRPr sz="24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Powered </a:t>
            </a:r>
            <a:r>
              <a:rPr lang="en-GB" sz="600" b="0" i="0" u="none" strike="noStrike" kern="1200" noProof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by Infomedica</a:t>
            </a:r>
            <a:endParaRPr lang="en-GB" sz="600" b="0" i="0" kern="1200" noProof="0" dirty="0" smtClean="0">
              <a:solidFill>
                <a:schemeClr val="tx1"/>
              </a:solidFill>
              <a:latin typeface="Verdana" charset="0"/>
              <a:ea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51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5D9BA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6"/>
          <p:cNvSpPr>
            <a:spLocks noGrp="1"/>
          </p:cNvSpPr>
          <p:nvPr>
            <p:ph type="title"/>
          </p:nvPr>
        </p:nvSpPr>
        <p:spPr bwMode="auto">
          <a:xfrm>
            <a:off x="374650" y="238125"/>
            <a:ext cx="8440738" cy="1106488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t-IT" dirty="0"/>
              <a:t>Click to edit Master title style</a:t>
            </a:r>
          </a:p>
        </p:txBody>
      </p:sp>
      <p:sp>
        <p:nvSpPr>
          <p:cNvPr id="1027" name="Text Placeholder 7"/>
          <p:cNvSpPr>
            <a:spLocks noGrp="1"/>
          </p:cNvSpPr>
          <p:nvPr>
            <p:ph type="body" idx="1"/>
          </p:nvPr>
        </p:nvSpPr>
        <p:spPr bwMode="auto">
          <a:xfrm>
            <a:off x="374650" y="1517650"/>
            <a:ext cx="8458200" cy="465455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t-IT" dirty="0"/>
              <a:t>Click to edit Master text styles</a:t>
            </a:r>
          </a:p>
          <a:p>
            <a:pPr lvl="1"/>
            <a:r>
              <a:rPr lang="en-US" altLang="it-IT" dirty="0"/>
              <a:t>Second level</a:t>
            </a:r>
          </a:p>
          <a:p>
            <a:pPr lvl="2"/>
            <a:r>
              <a:rPr lang="en-US" altLang="it-IT" dirty="0"/>
              <a:t>Third level</a:t>
            </a:r>
          </a:p>
          <a:p>
            <a:pPr lvl="3"/>
            <a:r>
              <a:rPr lang="en-US" altLang="it-IT" dirty="0"/>
              <a:t>Fourth level</a:t>
            </a:r>
          </a:p>
          <a:p>
            <a:pPr lvl="4"/>
            <a:r>
              <a:rPr lang="en-US" altLang="it-IT" dirty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594" r:id="rId1"/>
    <p:sldLayoutId id="2147484595" r:id="rId2"/>
    <p:sldLayoutId id="2147484596" r:id="rId3"/>
    <p:sldLayoutId id="2147484599" r:id="rId4"/>
    <p:sldLayoutId id="2147484600" r:id="rId5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C000"/>
          </a:solidFill>
          <a:latin typeface="Verdana" charset="0"/>
          <a:ea typeface="Verdana" charset="0"/>
          <a:cs typeface="Verdana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ts val="700"/>
        </a:spcAft>
        <a:buClr>
          <a:srgbClr val="FFC101"/>
        </a:buClr>
        <a:buFont typeface="Wingdings" charset="2"/>
        <a:buChar char="§"/>
        <a:defRPr sz="2600">
          <a:solidFill>
            <a:schemeClr val="bg1"/>
          </a:solidFill>
          <a:latin typeface="Verdana" charset="0"/>
          <a:ea typeface="Verdana" charset="0"/>
          <a:cs typeface="Verdana" charset="0"/>
        </a:defRPr>
      </a:lvl1pPr>
      <a:lvl2pPr marL="742950" indent="-285750" algn="l" rtl="0" eaLnBrk="0" fontAlgn="base" hangingPunct="0">
        <a:lnSpc>
          <a:spcPct val="90000"/>
        </a:lnSpc>
        <a:spcBef>
          <a:spcPts val="1000"/>
        </a:spcBef>
        <a:spcAft>
          <a:spcPts val="700"/>
        </a:spcAft>
        <a:buClr>
          <a:srgbClr val="FFC101"/>
        </a:buClr>
        <a:buFont typeface="Arial" charset="0"/>
        <a:buChar char="–"/>
        <a:defRPr sz="2400">
          <a:solidFill>
            <a:schemeClr val="bg1"/>
          </a:solidFill>
          <a:latin typeface="Verdana" charset="0"/>
          <a:ea typeface="Verdana" charset="0"/>
          <a:cs typeface="Verdana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1000"/>
        </a:spcBef>
        <a:spcAft>
          <a:spcPts val="700"/>
        </a:spcAft>
        <a:buClr>
          <a:srgbClr val="FFC101"/>
        </a:buClr>
        <a:buFont typeface="Arial" charset="0"/>
        <a:buChar char="–"/>
        <a:defRPr sz="2200">
          <a:solidFill>
            <a:schemeClr val="bg1"/>
          </a:solidFill>
          <a:latin typeface="Verdana" charset="0"/>
          <a:ea typeface="Verdana" charset="0"/>
          <a:cs typeface="Verdana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1000"/>
        </a:spcBef>
        <a:spcAft>
          <a:spcPts val="700"/>
        </a:spcAft>
        <a:buClr>
          <a:srgbClr val="FFC101"/>
        </a:buClr>
        <a:buFont typeface="Arial" charset="0"/>
        <a:buChar char="–"/>
        <a:defRPr sz="2000">
          <a:solidFill>
            <a:schemeClr val="bg1"/>
          </a:solidFill>
          <a:latin typeface="Verdana" charset="0"/>
          <a:ea typeface="Verdana" charset="0"/>
          <a:cs typeface="Verdana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1000"/>
        </a:spcBef>
        <a:spcAft>
          <a:spcPts val="700"/>
        </a:spcAft>
        <a:buClr>
          <a:srgbClr val="FFC101"/>
        </a:buClr>
        <a:buFont typeface="Arial" charset="0"/>
        <a:buChar char="–"/>
        <a:defRPr>
          <a:solidFill>
            <a:schemeClr val="bg1"/>
          </a:solidFill>
          <a:latin typeface="Verdana" charset="0"/>
          <a:ea typeface="Verdana" charset="0"/>
          <a:cs typeface="Verdana" charset="0"/>
        </a:defRPr>
      </a:lvl5pPr>
      <a:lvl6pPr marL="2514600" indent="-228600" algn="l" rtl="0" fontAlgn="base">
        <a:lnSpc>
          <a:spcPct val="90000"/>
        </a:lnSpc>
        <a:spcBef>
          <a:spcPct val="35000"/>
        </a:spcBef>
        <a:spcAft>
          <a:spcPct val="25000"/>
        </a:spcAft>
        <a:buClr>
          <a:schemeClr val="accent2"/>
        </a:buClr>
        <a:buFont typeface="Arial" charset="0"/>
        <a:buChar char="–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lnSpc>
          <a:spcPct val="90000"/>
        </a:lnSpc>
        <a:spcBef>
          <a:spcPct val="35000"/>
        </a:spcBef>
        <a:spcAft>
          <a:spcPct val="25000"/>
        </a:spcAft>
        <a:buClr>
          <a:schemeClr val="accent2"/>
        </a:buClr>
        <a:buFont typeface="Arial" charset="0"/>
        <a:buChar char="–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lnSpc>
          <a:spcPct val="90000"/>
        </a:lnSpc>
        <a:spcBef>
          <a:spcPct val="35000"/>
        </a:spcBef>
        <a:spcAft>
          <a:spcPct val="25000"/>
        </a:spcAft>
        <a:buClr>
          <a:schemeClr val="accent2"/>
        </a:buClr>
        <a:buFont typeface="Arial" charset="0"/>
        <a:buChar char="–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lnSpc>
          <a:spcPct val="90000"/>
        </a:lnSpc>
        <a:spcBef>
          <a:spcPct val="35000"/>
        </a:spcBef>
        <a:spcAft>
          <a:spcPct val="25000"/>
        </a:spcAft>
        <a:buClr>
          <a:schemeClr val="accent2"/>
        </a:buClr>
        <a:buFont typeface="Arial" charset="0"/>
        <a:buChar char="–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5"/>
          <p:cNvSpPr>
            <a:spLocks noGrp="1" noChangeArrowheads="1"/>
          </p:cNvSpPr>
          <p:nvPr>
            <p:ph type="ctrTitle"/>
          </p:nvPr>
        </p:nvSpPr>
        <p:spPr>
          <a:xfrm>
            <a:off x="457200" y="1188721"/>
            <a:ext cx="7515726" cy="1811154"/>
          </a:xfrm>
        </p:spPr>
        <p:txBody>
          <a:bodyPr>
            <a:normAutofit fontScale="90000"/>
          </a:bodyPr>
          <a:lstStyle/>
          <a:p>
            <a:r>
              <a:rPr lang="en-US" dirty="0"/>
              <a:t>BEAUTY Trial: Hypertension Control </a:t>
            </a:r>
            <a:r>
              <a:rPr lang="en-US" dirty="0" smtClean="0"/>
              <a:t>N</a:t>
            </a:r>
            <a:r>
              <a:rPr lang="en-US" dirty="0" smtClean="0"/>
              <a:t>ot </a:t>
            </a:r>
            <a:r>
              <a:rPr lang="en-US" dirty="0"/>
              <a:t>Improved with Hemodynamic Monitoring </a:t>
            </a:r>
            <a:endParaRPr lang="it-IT" dirty="0"/>
          </a:p>
        </p:txBody>
      </p:sp>
      <p:sp>
        <p:nvSpPr>
          <p:cNvPr id="4" name="Rettangolo 3"/>
          <p:cNvSpPr>
            <a:spLocks noChangeArrowheads="1"/>
          </p:cNvSpPr>
          <p:nvPr/>
        </p:nvSpPr>
        <p:spPr bwMode="auto">
          <a:xfrm>
            <a:off x="488949" y="3710994"/>
            <a:ext cx="4750708" cy="80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sz="1600" b="0" dirty="0" smtClean="0">
                <a:latin typeface="Verdana" charset="0"/>
                <a:ea typeface="Verdana" charset="0"/>
                <a:cs typeface="Verdana" charset="0"/>
              </a:rPr>
              <a:t>From ESH 2016 | LB 3:</a:t>
            </a:r>
          </a:p>
          <a:p>
            <a:r>
              <a:rPr lang="en-US" sz="1600" dirty="0">
                <a:latin typeface="Verdana" charset="0"/>
                <a:ea typeface="Verdana" charset="0"/>
                <a:cs typeface="Verdana" charset="0"/>
              </a:rPr>
              <a:t>Pierre </a:t>
            </a:r>
            <a:r>
              <a:rPr lang="en-US" sz="1600" dirty="0" err="1">
                <a:latin typeface="Verdana" charset="0"/>
                <a:ea typeface="Verdana" charset="0"/>
                <a:cs typeface="Verdana" charset="0"/>
              </a:rPr>
              <a:t>Boutouyrie</a:t>
            </a:r>
            <a:r>
              <a:rPr lang="en-US" sz="1600" b="0" dirty="0" smtClean="0">
                <a:latin typeface="Verdana" charset="0"/>
                <a:ea typeface="Verdana" charset="0"/>
                <a:cs typeface="Verdana" charset="0"/>
              </a:rPr>
              <a:t>, MD, PhD</a:t>
            </a:r>
            <a:r>
              <a:rPr lang="en-US" sz="1600" b="0" dirty="0">
                <a:latin typeface="Verdana" charset="0"/>
                <a:ea typeface="Verdana" charset="0"/>
                <a:cs typeface="Verdana" charset="0"/>
              </a:rPr>
              <a:t/>
            </a:r>
            <a:br>
              <a:rPr lang="en-US" sz="1600" b="0" dirty="0">
                <a:latin typeface="Verdana" charset="0"/>
                <a:ea typeface="Verdana" charset="0"/>
                <a:cs typeface="Verdana" charset="0"/>
              </a:rPr>
            </a:br>
            <a:r>
              <a:rPr lang="en-US" sz="1400" b="0" dirty="0" smtClean="0">
                <a:latin typeface="Verdana" charset="0"/>
                <a:ea typeface="Verdana" charset="0"/>
                <a:cs typeface="Verdana" charset="0"/>
              </a:rPr>
              <a:t>INSERM</a:t>
            </a:r>
            <a:r>
              <a:rPr lang="en-US" sz="1400" b="0" dirty="0">
                <a:latin typeface="Verdana" charset="0"/>
                <a:ea typeface="Verdana" charset="0"/>
                <a:cs typeface="Verdana" charset="0"/>
              </a:rPr>
              <a:t>, </a:t>
            </a:r>
            <a:r>
              <a:rPr lang="en-US" sz="1400" b="0" dirty="0" err="1">
                <a:latin typeface="Verdana" charset="0"/>
                <a:ea typeface="Verdana" charset="0"/>
                <a:cs typeface="Verdana" charset="0"/>
              </a:rPr>
              <a:t>Université</a:t>
            </a:r>
            <a:r>
              <a:rPr lang="en-US" sz="1400" b="0" dirty="0">
                <a:latin typeface="Verdana" charset="0"/>
                <a:ea typeface="Verdana" charset="0"/>
                <a:cs typeface="Verdana" charset="0"/>
              </a:rPr>
              <a:t> Paris Descartes, Paris, France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Overview</a:t>
            </a:r>
            <a:endParaRPr lang="en-US" altLang="it-IT" b="0" dirty="0">
              <a:ea typeface="ＭＳ Ｐゴシック" charset="-128"/>
            </a:endParaRPr>
          </a:p>
        </p:txBody>
      </p:sp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>
          <a:xfrm>
            <a:off x="374904" y="1530476"/>
            <a:ext cx="8455025" cy="4513129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000" dirty="0"/>
              <a:t>Impedance-guided therapy with the </a:t>
            </a:r>
            <a:r>
              <a:rPr lang="en-US" sz="2000" dirty="0" err="1"/>
              <a:t>Hotman</a:t>
            </a:r>
            <a:r>
              <a:rPr lang="en-US" sz="2000" dirty="0"/>
              <a:t> device (IHM) did not improve central blood pressure (CBP) or pulse wave velocity (PWV) compared with control in new analysis of BEAUTY study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Study designed to determine if a drug selection algorithm driven by data from noninvasive hemodynamic profiles would improve CBP or PWV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CBP and PWV measured with </a:t>
            </a:r>
            <a:r>
              <a:rPr lang="en-US" sz="2000" dirty="0" err="1"/>
              <a:t>applanation</a:t>
            </a:r>
            <a:r>
              <a:rPr lang="en-US" sz="2000" dirty="0"/>
              <a:t> tonometry using </a:t>
            </a:r>
            <a:r>
              <a:rPr lang="en-US" sz="2000" dirty="0" err="1"/>
              <a:t>Sphygmocor</a:t>
            </a:r>
            <a:r>
              <a:rPr lang="en-US" sz="2000" dirty="0"/>
              <a:t> system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115 of the 167 patients in BEAUTY included in analysis</a:t>
            </a:r>
          </a:p>
          <a:p>
            <a:pPr lvl="1">
              <a:lnSpc>
                <a:spcPct val="100000"/>
              </a:lnSpc>
            </a:pPr>
            <a:r>
              <a:rPr lang="en-US" sz="1600" dirty="0"/>
              <a:t>aged 64 years, median 3 antihypertensive medications, average systolic blood pressure (SBP) with ambulatory monitoring 143 </a:t>
            </a:r>
            <a:r>
              <a:rPr lang="en-US" sz="1600" dirty="0" smtClean="0"/>
              <a:t>mmHg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Results at 6 Months</a:t>
            </a:r>
            <a:endParaRPr lang="en-US" altLang="it-IT" b="0" dirty="0">
              <a:ea typeface="ＭＳ Ｐゴシック" charset="-128"/>
            </a:endParaRPr>
          </a:p>
        </p:txBody>
      </p:sp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>
          <a:xfrm>
            <a:off x="374904" y="1759084"/>
            <a:ext cx="8455025" cy="406259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000" dirty="0"/>
              <a:t>Marked, significant reduction in central SBP in both groups, no between-group </a:t>
            </a:r>
            <a:r>
              <a:rPr lang="en-US" sz="2000" dirty="0" smtClean="0"/>
              <a:t>difference (Figure 1)</a:t>
            </a:r>
          </a:p>
          <a:p>
            <a:pPr>
              <a:lnSpc>
                <a:spcPct val="100000"/>
              </a:lnSpc>
            </a:pPr>
            <a:r>
              <a:rPr lang="en-US" sz="2000" dirty="0" smtClean="0"/>
              <a:t>Marked, significant reduction in central pulse pressure in both groups, no between-group difference (Figure 1)</a:t>
            </a:r>
          </a:p>
          <a:p>
            <a:pPr>
              <a:lnSpc>
                <a:spcPct val="100000"/>
              </a:lnSpc>
            </a:pPr>
            <a:r>
              <a:rPr lang="en-US" sz="2000" dirty="0" smtClean="0"/>
              <a:t>Slightly </a:t>
            </a:r>
            <a:r>
              <a:rPr lang="en-US" sz="2000" dirty="0"/>
              <a:t>higher values for augmentation index with IHM, but no between-group difference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No between-group difference for amplification, a measure of peripheral-central SBP 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Significant improvement in PWV with IHM, but no significant between-group difference after adjustment for within-trial SBP (Figure 2)</a:t>
            </a:r>
          </a:p>
        </p:txBody>
      </p:sp>
    </p:spTree>
    <p:extLst>
      <p:ext uri="{BB962C8B-B14F-4D97-AF65-F5344CB8AC3E}">
        <p14:creationId xmlns:p14="http://schemas.microsoft.com/office/powerpoint/2010/main" val="518735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614359" y="751090"/>
            <a:ext cx="82867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C000"/>
                </a:solidFill>
                <a:latin typeface="Verdana" charset="0"/>
                <a:ea typeface="Verdana" charset="0"/>
                <a:cs typeface="Verdana" charset="0"/>
              </a:rPr>
              <a:t>Figure 1</a:t>
            </a:r>
            <a:r>
              <a:rPr lang="en-GB" sz="2400" dirty="0" smtClean="0">
                <a:solidFill>
                  <a:srgbClr val="FFC000"/>
                </a:solidFill>
                <a:latin typeface="Verdana" charset="0"/>
                <a:ea typeface="Verdana" charset="0"/>
                <a:cs typeface="Verdana" charset="0"/>
              </a:rPr>
              <a:t>. </a:t>
            </a:r>
            <a:r>
              <a:rPr lang="en-GB" sz="2400" dirty="0">
                <a:solidFill>
                  <a:srgbClr val="FFC000"/>
                </a:solidFill>
                <a:latin typeface="Verdana" charset="0"/>
                <a:ea typeface="Verdana" charset="0"/>
                <a:cs typeface="Verdana" charset="0"/>
              </a:rPr>
              <a:t>Changes in Central Systolic Blood Pressure in BEAUTY Study</a:t>
            </a:r>
            <a:endParaRPr lang="en-GB" sz="2400" baseline="30000" dirty="0">
              <a:solidFill>
                <a:srgbClr val="FFC000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grpSp>
        <p:nvGrpSpPr>
          <p:cNvPr id="6" name="Grouper 39"/>
          <p:cNvGrpSpPr/>
          <p:nvPr/>
        </p:nvGrpSpPr>
        <p:grpSpPr>
          <a:xfrm>
            <a:off x="947589" y="1709955"/>
            <a:ext cx="7544469" cy="4496048"/>
            <a:chOff x="1547664" y="1052736"/>
            <a:chExt cx="6723213" cy="4496048"/>
          </a:xfrm>
        </p:grpSpPr>
        <p:graphicFrame>
          <p:nvGraphicFramePr>
            <p:cNvPr id="7" name="Graphique 2"/>
            <p:cNvGraphicFramePr/>
            <p:nvPr>
              <p:extLst>
                <p:ext uri="{D42A27DB-BD31-4B8C-83A1-F6EECF244321}">
                  <p14:modId xmlns:p14="http://schemas.microsoft.com/office/powerpoint/2010/main" val="1556185180"/>
                </p:ext>
              </p:extLst>
            </p:nvPr>
          </p:nvGraphicFramePr>
          <p:xfrm>
            <a:off x="1547664" y="1484784"/>
            <a:ext cx="6096000" cy="4064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8" name="ZoneTexte 4"/>
            <p:cNvSpPr txBox="1"/>
            <p:nvPr/>
          </p:nvSpPr>
          <p:spPr>
            <a:xfrm>
              <a:off x="1691680" y="1052736"/>
              <a:ext cx="7502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b="1" dirty="0" smtClean="0">
                  <a:latin typeface="Verdana" charset="0"/>
                  <a:ea typeface="Verdana" charset="0"/>
                  <a:cs typeface="Verdana" charset="0"/>
                </a:rPr>
                <a:t>mmHg</a:t>
              </a:r>
              <a:endParaRPr lang="en-GB" sz="1400" b="1" dirty="0">
                <a:latin typeface="Verdana" charset="0"/>
                <a:ea typeface="Verdana" charset="0"/>
                <a:cs typeface="Verdana" charset="0"/>
              </a:endParaRPr>
            </a:p>
          </p:txBody>
        </p:sp>
        <p:sp>
          <p:nvSpPr>
            <p:cNvPr id="9" name="ZoneTexte 5"/>
            <p:cNvSpPr txBox="1"/>
            <p:nvPr/>
          </p:nvSpPr>
          <p:spPr>
            <a:xfrm>
              <a:off x="3203848" y="1772816"/>
              <a:ext cx="215607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 smtClean="0">
                  <a:latin typeface="Verdana" charset="0"/>
                  <a:ea typeface="Verdana" charset="0"/>
                  <a:cs typeface="Verdana" charset="0"/>
                </a:rPr>
                <a:t>p&lt;0.001 versus baseline</a:t>
              </a:r>
              <a:endParaRPr lang="en-GB" sz="1400" dirty="0">
                <a:latin typeface="Verdana" charset="0"/>
                <a:ea typeface="Verdana" charset="0"/>
                <a:cs typeface="Verdana" charset="0"/>
              </a:endParaRPr>
            </a:p>
          </p:txBody>
        </p:sp>
        <p:sp>
          <p:nvSpPr>
            <p:cNvPr id="10" name="ZoneTexte 6"/>
            <p:cNvSpPr txBox="1"/>
            <p:nvPr/>
          </p:nvSpPr>
          <p:spPr>
            <a:xfrm>
              <a:off x="7596336" y="3284984"/>
              <a:ext cx="67454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b="0" dirty="0" smtClean="0">
                  <a:latin typeface="Verdana" charset="0"/>
                  <a:ea typeface="Verdana" charset="0"/>
                  <a:cs typeface="Verdana" charset="0"/>
                </a:rPr>
                <a:t>p=0.96</a:t>
              </a:r>
              <a:endParaRPr lang="en-GB" sz="1200" b="0" dirty="0">
                <a:latin typeface="Verdana" charset="0"/>
                <a:ea typeface="Verdana" charset="0"/>
                <a:cs typeface="Verdana" charset="0"/>
              </a:endParaRPr>
            </a:p>
          </p:txBody>
        </p:sp>
        <p:grpSp>
          <p:nvGrpSpPr>
            <p:cNvPr id="11" name="Grouper 11"/>
            <p:cNvGrpSpPr/>
            <p:nvPr/>
          </p:nvGrpSpPr>
          <p:grpSpPr>
            <a:xfrm>
              <a:off x="2382381" y="2369288"/>
              <a:ext cx="152400" cy="270476"/>
              <a:chOff x="600516" y="2223932"/>
              <a:chExt cx="152400" cy="153194"/>
            </a:xfrm>
          </p:grpSpPr>
          <p:cxnSp>
            <p:nvCxnSpPr>
              <p:cNvPr id="39" name="Connecteur droit 8"/>
              <p:cNvCxnSpPr/>
              <p:nvPr/>
            </p:nvCxnSpPr>
            <p:spPr bwMode="auto">
              <a:xfrm rot="5400000">
                <a:off x="600516" y="2300132"/>
                <a:ext cx="152400" cy="1588"/>
              </a:xfrm>
              <a:prstGeom prst="lin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0" name="Connecteur droit 10"/>
              <p:cNvCxnSpPr/>
              <p:nvPr/>
            </p:nvCxnSpPr>
            <p:spPr bwMode="auto">
              <a:xfrm>
                <a:off x="600516" y="2223932"/>
                <a:ext cx="152400" cy="1588"/>
              </a:xfrm>
              <a:prstGeom prst="lin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2" name="Grouper 12"/>
            <p:cNvGrpSpPr/>
            <p:nvPr/>
          </p:nvGrpSpPr>
          <p:grpSpPr>
            <a:xfrm>
              <a:off x="2613324" y="2163738"/>
              <a:ext cx="152400" cy="258659"/>
              <a:chOff x="591042" y="2196580"/>
              <a:chExt cx="152400" cy="153194"/>
            </a:xfrm>
          </p:grpSpPr>
          <p:cxnSp>
            <p:nvCxnSpPr>
              <p:cNvPr id="37" name="Connecteur droit 13"/>
              <p:cNvCxnSpPr/>
              <p:nvPr/>
            </p:nvCxnSpPr>
            <p:spPr bwMode="auto">
              <a:xfrm rot="5400000">
                <a:off x="591042" y="2272780"/>
                <a:ext cx="152400" cy="1588"/>
              </a:xfrm>
              <a:prstGeom prst="lin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8" name="Connecteur droit 14"/>
              <p:cNvCxnSpPr/>
              <p:nvPr/>
            </p:nvCxnSpPr>
            <p:spPr bwMode="auto">
              <a:xfrm>
                <a:off x="591042" y="2196580"/>
                <a:ext cx="152400" cy="1588"/>
              </a:xfrm>
              <a:prstGeom prst="lin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3" name="Grouper 15"/>
            <p:cNvGrpSpPr/>
            <p:nvPr/>
          </p:nvGrpSpPr>
          <p:grpSpPr>
            <a:xfrm>
              <a:off x="3229220" y="3106481"/>
              <a:ext cx="152400" cy="153194"/>
              <a:chOff x="638420" y="2420681"/>
              <a:chExt cx="152400" cy="153194"/>
            </a:xfrm>
          </p:grpSpPr>
          <p:cxnSp>
            <p:nvCxnSpPr>
              <p:cNvPr id="35" name="Connecteur droit 16"/>
              <p:cNvCxnSpPr/>
              <p:nvPr/>
            </p:nvCxnSpPr>
            <p:spPr bwMode="auto">
              <a:xfrm rot="5400000">
                <a:off x="638424" y="2496881"/>
                <a:ext cx="152400" cy="1588"/>
              </a:xfrm>
              <a:prstGeom prst="lin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6" name="Connecteur droit 17"/>
              <p:cNvCxnSpPr/>
              <p:nvPr/>
            </p:nvCxnSpPr>
            <p:spPr bwMode="auto">
              <a:xfrm>
                <a:off x="638420" y="2420681"/>
                <a:ext cx="152400" cy="1588"/>
              </a:xfrm>
              <a:prstGeom prst="lin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4" name="Grouper 18"/>
            <p:cNvGrpSpPr/>
            <p:nvPr/>
          </p:nvGrpSpPr>
          <p:grpSpPr>
            <a:xfrm>
              <a:off x="3461443" y="3202878"/>
              <a:ext cx="152400" cy="153194"/>
              <a:chOff x="647896" y="2452584"/>
              <a:chExt cx="152400" cy="153194"/>
            </a:xfrm>
          </p:grpSpPr>
          <p:cxnSp>
            <p:nvCxnSpPr>
              <p:cNvPr id="33" name="Connecteur droit 19"/>
              <p:cNvCxnSpPr/>
              <p:nvPr/>
            </p:nvCxnSpPr>
            <p:spPr bwMode="auto">
              <a:xfrm rot="5400000">
                <a:off x="647900" y="2528784"/>
                <a:ext cx="152400" cy="1588"/>
              </a:xfrm>
              <a:prstGeom prst="lin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4" name="Connecteur droit 20"/>
              <p:cNvCxnSpPr/>
              <p:nvPr/>
            </p:nvCxnSpPr>
            <p:spPr bwMode="auto">
              <a:xfrm>
                <a:off x="647896" y="2452584"/>
                <a:ext cx="152400" cy="1588"/>
              </a:xfrm>
              <a:prstGeom prst="lin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5" name="Grouper 21"/>
            <p:cNvGrpSpPr/>
            <p:nvPr/>
          </p:nvGrpSpPr>
          <p:grpSpPr>
            <a:xfrm>
              <a:off x="4078289" y="3546874"/>
              <a:ext cx="152400" cy="153194"/>
              <a:chOff x="666848" y="2527009"/>
              <a:chExt cx="152400" cy="153194"/>
            </a:xfrm>
          </p:grpSpPr>
          <p:cxnSp>
            <p:nvCxnSpPr>
              <p:cNvPr id="31" name="Connecteur droit 22"/>
              <p:cNvCxnSpPr/>
              <p:nvPr/>
            </p:nvCxnSpPr>
            <p:spPr bwMode="auto">
              <a:xfrm rot="5400000">
                <a:off x="666850" y="2603209"/>
                <a:ext cx="152400" cy="1588"/>
              </a:xfrm>
              <a:prstGeom prst="lin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2" name="Connecteur droit 23"/>
              <p:cNvCxnSpPr/>
              <p:nvPr/>
            </p:nvCxnSpPr>
            <p:spPr bwMode="auto">
              <a:xfrm>
                <a:off x="666848" y="2527009"/>
                <a:ext cx="152400" cy="1588"/>
              </a:xfrm>
              <a:prstGeom prst="lin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6" name="Grouper 24"/>
            <p:cNvGrpSpPr/>
            <p:nvPr/>
          </p:nvGrpSpPr>
          <p:grpSpPr>
            <a:xfrm>
              <a:off x="4344793" y="3409513"/>
              <a:ext cx="152400" cy="211839"/>
              <a:chOff x="704752" y="2395042"/>
              <a:chExt cx="152400" cy="153197"/>
            </a:xfrm>
          </p:grpSpPr>
          <p:cxnSp>
            <p:nvCxnSpPr>
              <p:cNvPr id="29" name="Connecteur droit 25"/>
              <p:cNvCxnSpPr/>
              <p:nvPr/>
            </p:nvCxnSpPr>
            <p:spPr bwMode="auto">
              <a:xfrm rot="5400000">
                <a:off x="704752" y="2471245"/>
                <a:ext cx="152400" cy="1588"/>
              </a:xfrm>
              <a:prstGeom prst="lin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0" name="Connecteur droit 26"/>
              <p:cNvCxnSpPr/>
              <p:nvPr/>
            </p:nvCxnSpPr>
            <p:spPr bwMode="auto">
              <a:xfrm>
                <a:off x="704752" y="2395042"/>
                <a:ext cx="152400" cy="1588"/>
              </a:xfrm>
              <a:prstGeom prst="lin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7" name="Grouper 27"/>
            <p:cNvGrpSpPr/>
            <p:nvPr/>
          </p:nvGrpSpPr>
          <p:grpSpPr>
            <a:xfrm>
              <a:off x="4940346" y="3385106"/>
              <a:ext cx="152400" cy="153194"/>
              <a:chOff x="714228" y="2494118"/>
              <a:chExt cx="152400" cy="153194"/>
            </a:xfrm>
          </p:grpSpPr>
          <p:cxnSp>
            <p:nvCxnSpPr>
              <p:cNvPr id="27" name="Connecteur droit 28"/>
              <p:cNvCxnSpPr/>
              <p:nvPr/>
            </p:nvCxnSpPr>
            <p:spPr bwMode="auto">
              <a:xfrm rot="5400000">
                <a:off x="714225" y="2570318"/>
                <a:ext cx="152400" cy="1588"/>
              </a:xfrm>
              <a:prstGeom prst="lin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8" name="Connecteur droit 29"/>
              <p:cNvCxnSpPr/>
              <p:nvPr/>
            </p:nvCxnSpPr>
            <p:spPr bwMode="auto">
              <a:xfrm>
                <a:off x="714228" y="2494118"/>
                <a:ext cx="152400" cy="1588"/>
              </a:xfrm>
              <a:prstGeom prst="lin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8" name="Grouper 30"/>
            <p:cNvGrpSpPr/>
            <p:nvPr/>
          </p:nvGrpSpPr>
          <p:grpSpPr>
            <a:xfrm>
              <a:off x="5174910" y="3436710"/>
              <a:ext cx="152400" cy="153194"/>
              <a:chOff x="714228" y="2504751"/>
              <a:chExt cx="152400" cy="153194"/>
            </a:xfrm>
          </p:grpSpPr>
          <p:cxnSp>
            <p:nvCxnSpPr>
              <p:cNvPr id="25" name="Connecteur droit 31"/>
              <p:cNvCxnSpPr/>
              <p:nvPr/>
            </p:nvCxnSpPr>
            <p:spPr bwMode="auto">
              <a:xfrm rot="5400000">
                <a:off x="714225" y="2580951"/>
                <a:ext cx="152400" cy="1588"/>
              </a:xfrm>
              <a:prstGeom prst="lin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6" name="Connecteur droit 32"/>
              <p:cNvCxnSpPr/>
              <p:nvPr/>
            </p:nvCxnSpPr>
            <p:spPr bwMode="auto">
              <a:xfrm>
                <a:off x="714228" y="2504751"/>
                <a:ext cx="152400" cy="1588"/>
              </a:xfrm>
              <a:prstGeom prst="lin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9" name="Grouper 33"/>
            <p:cNvGrpSpPr/>
            <p:nvPr/>
          </p:nvGrpSpPr>
          <p:grpSpPr>
            <a:xfrm>
              <a:off x="5802625" y="3545486"/>
              <a:ext cx="152400" cy="153194"/>
              <a:chOff x="761608" y="2543180"/>
              <a:chExt cx="152400" cy="153194"/>
            </a:xfrm>
          </p:grpSpPr>
          <p:cxnSp>
            <p:nvCxnSpPr>
              <p:cNvPr id="23" name="Connecteur droit 34"/>
              <p:cNvCxnSpPr/>
              <p:nvPr/>
            </p:nvCxnSpPr>
            <p:spPr bwMode="auto">
              <a:xfrm rot="5400000">
                <a:off x="761604" y="2619380"/>
                <a:ext cx="152400" cy="1588"/>
              </a:xfrm>
              <a:prstGeom prst="lin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4" name="Connecteur droit 35"/>
              <p:cNvCxnSpPr/>
              <p:nvPr/>
            </p:nvCxnSpPr>
            <p:spPr bwMode="auto">
              <a:xfrm>
                <a:off x="761608" y="2543180"/>
                <a:ext cx="152400" cy="1588"/>
              </a:xfrm>
              <a:prstGeom prst="lin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20" name="Grouper 36"/>
            <p:cNvGrpSpPr/>
            <p:nvPr/>
          </p:nvGrpSpPr>
          <p:grpSpPr>
            <a:xfrm>
              <a:off x="6026650" y="3540706"/>
              <a:ext cx="152400" cy="153194"/>
              <a:chOff x="780556" y="2532547"/>
              <a:chExt cx="152400" cy="153194"/>
            </a:xfrm>
          </p:grpSpPr>
          <p:cxnSp>
            <p:nvCxnSpPr>
              <p:cNvPr id="21" name="Connecteur droit 37"/>
              <p:cNvCxnSpPr/>
              <p:nvPr/>
            </p:nvCxnSpPr>
            <p:spPr bwMode="auto">
              <a:xfrm rot="5400000">
                <a:off x="780552" y="2608747"/>
                <a:ext cx="152400" cy="1588"/>
              </a:xfrm>
              <a:prstGeom prst="lin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" name="Connecteur droit 38"/>
              <p:cNvCxnSpPr/>
              <p:nvPr/>
            </p:nvCxnSpPr>
            <p:spPr bwMode="auto">
              <a:xfrm>
                <a:off x="780556" y="2532547"/>
                <a:ext cx="152400" cy="1588"/>
              </a:xfrm>
              <a:prstGeom prst="lin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sp>
        <p:nvSpPr>
          <p:cNvPr id="41" name="Rettangolo 40"/>
          <p:cNvSpPr/>
          <p:nvPr/>
        </p:nvSpPr>
        <p:spPr>
          <a:xfrm>
            <a:off x="6674328" y="5752748"/>
            <a:ext cx="221408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b="0" dirty="0" smtClean="0">
                <a:latin typeface="Verdana" charset="0"/>
                <a:ea typeface="Verdana" charset="0"/>
                <a:cs typeface="Verdana" charset="0"/>
              </a:rPr>
              <a:t>IHM, integrated hemodynamic management.</a:t>
            </a:r>
            <a:endParaRPr lang="en-GB" sz="1000" b="0" dirty="0">
              <a:latin typeface="Verdana" charset="0"/>
              <a:ea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7425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614359" y="808242"/>
            <a:ext cx="82867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C000"/>
                </a:solidFill>
                <a:latin typeface="Verdana" charset="0"/>
                <a:ea typeface="Verdana" charset="0"/>
                <a:cs typeface="Verdana" charset="0"/>
              </a:rPr>
              <a:t>Figure 2. Changes in Pulse Wave Velocity in BEAUTY Study</a:t>
            </a:r>
            <a:endParaRPr lang="en-GB" sz="2400" baseline="30000" dirty="0">
              <a:solidFill>
                <a:srgbClr val="FFC000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6229583" y="5772855"/>
            <a:ext cx="228715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b="0" dirty="0" smtClean="0">
                <a:latin typeface="Verdana" charset="0"/>
                <a:ea typeface="Verdana" charset="0"/>
                <a:cs typeface="Verdana" charset="0"/>
              </a:rPr>
              <a:t>IHM</a:t>
            </a:r>
            <a:r>
              <a:rPr lang="en-GB" sz="1000" b="0" smtClean="0">
                <a:latin typeface="Verdana" charset="0"/>
                <a:ea typeface="Verdana" charset="0"/>
                <a:cs typeface="Verdana" charset="0"/>
              </a:rPr>
              <a:t>, integrated hemodynamic </a:t>
            </a:r>
            <a:r>
              <a:rPr lang="en-GB" sz="1000" b="0" dirty="0" smtClean="0">
                <a:latin typeface="Verdana" charset="0"/>
                <a:ea typeface="Verdana" charset="0"/>
                <a:cs typeface="Verdana" charset="0"/>
              </a:rPr>
              <a:t>management.</a:t>
            </a:r>
            <a:endParaRPr lang="en-GB" sz="1000" b="0" dirty="0"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7" name="ZoneTexte 3"/>
          <p:cNvSpPr txBox="1"/>
          <p:nvPr/>
        </p:nvSpPr>
        <p:spPr>
          <a:xfrm>
            <a:off x="6229583" y="5326558"/>
            <a:ext cx="25106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dirty="0" smtClean="0">
                <a:latin typeface="Verdana" charset="0"/>
                <a:ea typeface="Verdana" charset="0"/>
                <a:cs typeface="Verdana" charset="0"/>
              </a:rPr>
              <a:t>Baseline SBP: p&lt;0.001</a:t>
            </a:r>
          </a:p>
          <a:p>
            <a:r>
              <a:rPr lang="en-US" sz="1000" b="0" dirty="0" smtClean="0">
                <a:latin typeface="Verdana" charset="0"/>
                <a:ea typeface="Verdana" charset="0"/>
                <a:cs typeface="Verdana" charset="0"/>
              </a:rPr>
              <a:t>Within trial changes in SBP: p=0.02</a:t>
            </a:r>
            <a:endParaRPr lang="en-US" sz="1000" b="0" dirty="0">
              <a:latin typeface="Verdana" charset="0"/>
              <a:ea typeface="Verdana" charset="0"/>
              <a:cs typeface="Verdana" charset="0"/>
            </a:endParaRPr>
          </a:p>
        </p:txBody>
      </p:sp>
      <p:grpSp>
        <p:nvGrpSpPr>
          <p:cNvPr id="8" name="Grouper 38"/>
          <p:cNvGrpSpPr/>
          <p:nvPr/>
        </p:nvGrpSpPr>
        <p:grpSpPr>
          <a:xfrm>
            <a:off x="838200" y="1829739"/>
            <a:ext cx="7548424" cy="4382864"/>
            <a:chOff x="1524000" y="1052736"/>
            <a:chExt cx="6829155" cy="4382864"/>
          </a:xfrm>
        </p:grpSpPr>
        <p:graphicFrame>
          <p:nvGraphicFramePr>
            <p:cNvPr id="9" name="Graphique 2"/>
            <p:cNvGraphicFramePr/>
            <p:nvPr>
              <p:extLst>
                <p:ext uri="{D42A27DB-BD31-4B8C-83A1-F6EECF244321}">
                  <p14:modId xmlns:p14="http://schemas.microsoft.com/office/powerpoint/2010/main" val="537642487"/>
                </p:ext>
              </p:extLst>
            </p:nvPr>
          </p:nvGraphicFramePr>
          <p:xfrm>
            <a:off x="1524000" y="1371600"/>
            <a:ext cx="6096000" cy="4064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10" name="ZoneTexte 4"/>
            <p:cNvSpPr txBox="1"/>
            <p:nvPr/>
          </p:nvSpPr>
          <p:spPr>
            <a:xfrm>
              <a:off x="7668344" y="3284984"/>
              <a:ext cx="68481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0" dirty="0">
                  <a:latin typeface="Verdana" charset="0"/>
                  <a:ea typeface="Verdana" charset="0"/>
                  <a:cs typeface="Verdana" charset="0"/>
                </a:rPr>
                <a:t>p</a:t>
              </a:r>
              <a:r>
                <a:rPr lang="en-US" sz="1200" b="0" dirty="0" smtClean="0">
                  <a:latin typeface="Verdana" charset="0"/>
                  <a:ea typeface="Verdana" charset="0"/>
                  <a:cs typeface="Verdana" charset="0"/>
                </a:rPr>
                <a:t>=0.46</a:t>
              </a:r>
              <a:endParaRPr lang="en-US" sz="1200" b="0" dirty="0">
                <a:latin typeface="Verdana" charset="0"/>
                <a:ea typeface="Verdana" charset="0"/>
                <a:cs typeface="Verdana" charset="0"/>
              </a:endParaRPr>
            </a:p>
          </p:txBody>
        </p:sp>
        <p:sp>
          <p:nvSpPr>
            <p:cNvPr id="11" name="ZoneTexte 5"/>
            <p:cNvSpPr txBox="1"/>
            <p:nvPr/>
          </p:nvSpPr>
          <p:spPr>
            <a:xfrm>
              <a:off x="1691680" y="1052736"/>
              <a:ext cx="54703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latin typeface="Verdana" charset="0"/>
                  <a:ea typeface="Verdana" charset="0"/>
                  <a:cs typeface="Verdana" charset="0"/>
                </a:rPr>
                <a:t>m/s</a:t>
              </a:r>
              <a:endParaRPr lang="en-US" sz="1400" dirty="0">
                <a:latin typeface="Verdana" charset="0"/>
                <a:ea typeface="Verdana" charset="0"/>
                <a:cs typeface="Verdana" charset="0"/>
              </a:endParaRPr>
            </a:p>
          </p:txBody>
        </p:sp>
        <p:grpSp>
          <p:nvGrpSpPr>
            <p:cNvPr id="12" name="Grouper 6"/>
            <p:cNvGrpSpPr/>
            <p:nvPr/>
          </p:nvGrpSpPr>
          <p:grpSpPr>
            <a:xfrm>
              <a:off x="2253149" y="2816764"/>
              <a:ext cx="152400" cy="445446"/>
              <a:chOff x="606125" y="2245960"/>
              <a:chExt cx="152400" cy="153194"/>
            </a:xfrm>
          </p:grpSpPr>
          <p:cxnSp>
            <p:nvCxnSpPr>
              <p:cNvPr id="40" name="Connecteur droit 7"/>
              <p:cNvCxnSpPr/>
              <p:nvPr/>
            </p:nvCxnSpPr>
            <p:spPr bwMode="auto">
              <a:xfrm rot="5400000">
                <a:off x="606125" y="2322160"/>
                <a:ext cx="152400" cy="1588"/>
              </a:xfrm>
              <a:prstGeom prst="lin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1" name="Connecteur droit 8"/>
              <p:cNvCxnSpPr/>
              <p:nvPr/>
            </p:nvCxnSpPr>
            <p:spPr bwMode="auto">
              <a:xfrm>
                <a:off x="606125" y="2245960"/>
                <a:ext cx="152400" cy="1588"/>
              </a:xfrm>
              <a:prstGeom prst="lin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3" name="Grouper 9"/>
            <p:cNvGrpSpPr/>
            <p:nvPr/>
          </p:nvGrpSpPr>
          <p:grpSpPr>
            <a:xfrm>
              <a:off x="2497022" y="2280218"/>
              <a:ext cx="152400" cy="425985"/>
              <a:chOff x="609581" y="2205311"/>
              <a:chExt cx="152400" cy="153194"/>
            </a:xfrm>
          </p:grpSpPr>
          <p:cxnSp>
            <p:nvCxnSpPr>
              <p:cNvPr id="38" name="Connecteur droit 10"/>
              <p:cNvCxnSpPr/>
              <p:nvPr/>
            </p:nvCxnSpPr>
            <p:spPr bwMode="auto">
              <a:xfrm rot="5400000">
                <a:off x="609581" y="2281511"/>
                <a:ext cx="152400" cy="1588"/>
              </a:xfrm>
              <a:prstGeom prst="lin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9" name="Connecteur droit 11"/>
              <p:cNvCxnSpPr/>
              <p:nvPr/>
            </p:nvCxnSpPr>
            <p:spPr bwMode="auto">
              <a:xfrm>
                <a:off x="609581" y="2205311"/>
                <a:ext cx="152400" cy="1588"/>
              </a:xfrm>
              <a:prstGeom prst="lin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4" name="Grouper 12"/>
            <p:cNvGrpSpPr/>
            <p:nvPr/>
          </p:nvGrpSpPr>
          <p:grpSpPr>
            <a:xfrm>
              <a:off x="3133948" y="2754712"/>
              <a:ext cx="152400" cy="252295"/>
              <a:chOff x="648724" y="2297234"/>
              <a:chExt cx="152400" cy="153194"/>
            </a:xfrm>
          </p:grpSpPr>
          <p:cxnSp>
            <p:nvCxnSpPr>
              <p:cNvPr id="36" name="Connecteur droit 13"/>
              <p:cNvCxnSpPr/>
              <p:nvPr/>
            </p:nvCxnSpPr>
            <p:spPr bwMode="auto">
              <a:xfrm rot="5400000">
                <a:off x="648724" y="2373434"/>
                <a:ext cx="152400" cy="1588"/>
              </a:xfrm>
              <a:prstGeom prst="lin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7" name="Connecteur droit 14"/>
              <p:cNvCxnSpPr/>
              <p:nvPr/>
            </p:nvCxnSpPr>
            <p:spPr bwMode="auto">
              <a:xfrm>
                <a:off x="648724" y="2297234"/>
                <a:ext cx="152400" cy="1588"/>
              </a:xfrm>
              <a:prstGeom prst="lin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5" name="Grouper 15"/>
            <p:cNvGrpSpPr/>
            <p:nvPr/>
          </p:nvGrpSpPr>
          <p:grpSpPr>
            <a:xfrm>
              <a:off x="3360015" y="2539458"/>
              <a:ext cx="152400" cy="252296"/>
              <a:chOff x="634485" y="2259007"/>
              <a:chExt cx="152400" cy="153195"/>
            </a:xfrm>
          </p:grpSpPr>
          <p:cxnSp>
            <p:nvCxnSpPr>
              <p:cNvPr id="34" name="Connecteur droit 16"/>
              <p:cNvCxnSpPr/>
              <p:nvPr/>
            </p:nvCxnSpPr>
            <p:spPr bwMode="auto">
              <a:xfrm rot="5400000">
                <a:off x="634485" y="2335208"/>
                <a:ext cx="152400" cy="1588"/>
              </a:xfrm>
              <a:prstGeom prst="lin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5" name="Connecteur droit 17"/>
              <p:cNvCxnSpPr/>
              <p:nvPr/>
            </p:nvCxnSpPr>
            <p:spPr bwMode="auto">
              <a:xfrm>
                <a:off x="634485" y="2259007"/>
                <a:ext cx="152400" cy="1588"/>
              </a:xfrm>
              <a:prstGeom prst="lin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6" name="Grouper 18"/>
            <p:cNvGrpSpPr/>
            <p:nvPr/>
          </p:nvGrpSpPr>
          <p:grpSpPr>
            <a:xfrm>
              <a:off x="4005797" y="2771646"/>
              <a:ext cx="152400" cy="252295"/>
              <a:chOff x="688115" y="2296854"/>
              <a:chExt cx="152400" cy="153194"/>
            </a:xfrm>
          </p:grpSpPr>
          <p:cxnSp>
            <p:nvCxnSpPr>
              <p:cNvPr id="32" name="Connecteur droit 19"/>
              <p:cNvCxnSpPr/>
              <p:nvPr/>
            </p:nvCxnSpPr>
            <p:spPr bwMode="auto">
              <a:xfrm rot="5400000">
                <a:off x="688115" y="2373054"/>
                <a:ext cx="152400" cy="1588"/>
              </a:xfrm>
              <a:prstGeom prst="lin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3" name="Connecteur droit 20"/>
              <p:cNvCxnSpPr/>
              <p:nvPr/>
            </p:nvCxnSpPr>
            <p:spPr bwMode="auto">
              <a:xfrm>
                <a:off x="688115" y="2296854"/>
                <a:ext cx="152400" cy="1588"/>
              </a:xfrm>
              <a:prstGeom prst="lin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7" name="Grouper 21"/>
            <p:cNvGrpSpPr/>
            <p:nvPr/>
          </p:nvGrpSpPr>
          <p:grpSpPr>
            <a:xfrm>
              <a:off x="4249448" y="2451362"/>
              <a:ext cx="152400" cy="348868"/>
              <a:chOff x="679865" y="2229391"/>
              <a:chExt cx="152400" cy="153193"/>
            </a:xfrm>
          </p:grpSpPr>
          <p:cxnSp>
            <p:nvCxnSpPr>
              <p:cNvPr id="30" name="Connecteur droit 22"/>
              <p:cNvCxnSpPr/>
              <p:nvPr/>
            </p:nvCxnSpPr>
            <p:spPr bwMode="auto">
              <a:xfrm rot="5400000">
                <a:off x="679865" y="2305590"/>
                <a:ext cx="152400" cy="1588"/>
              </a:xfrm>
              <a:prstGeom prst="lin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1" name="Connecteur droit 23"/>
              <p:cNvCxnSpPr/>
              <p:nvPr/>
            </p:nvCxnSpPr>
            <p:spPr bwMode="auto">
              <a:xfrm>
                <a:off x="679865" y="2229391"/>
                <a:ext cx="152400" cy="1588"/>
              </a:xfrm>
              <a:prstGeom prst="lin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8" name="Grouper 24"/>
            <p:cNvGrpSpPr/>
            <p:nvPr/>
          </p:nvGrpSpPr>
          <p:grpSpPr>
            <a:xfrm>
              <a:off x="4878623" y="2920051"/>
              <a:ext cx="152400" cy="252295"/>
              <a:chOff x="722741" y="2312130"/>
              <a:chExt cx="152400" cy="153194"/>
            </a:xfrm>
          </p:grpSpPr>
          <p:cxnSp>
            <p:nvCxnSpPr>
              <p:cNvPr id="28" name="Connecteur droit 25"/>
              <p:cNvCxnSpPr/>
              <p:nvPr/>
            </p:nvCxnSpPr>
            <p:spPr bwMode="auto">
              <a:xfrm rot="5400000">
                <a:off x="722741" y="2388330"/>
                <a:ext cx="152400" cy="1588"/>
              </a:xfrm>
              <a:prstGeom prst="lin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9" name="Connecteur droit 26"/>
              <p:cNvCxnSpPr/>
              <p:nvPr/>
            </p:nvCxnSpPr>
            <p:spPr bwMode="auto">
              <a:xfrm>
                <a:off x="722741" y="2312130"/>
                <a:ext cx="152400" cy="1588"/>
              </a:xfrm>
              <a:prstGeom prst="lin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9" name="Grouper 27"/>
            <p:cNvGrpSpPr/>
            <p:nvPr/>
          </p:nvGrpSpPr>
          <p:grpSpPr>
            <a:xfrm>
              <a:off x="5119205" y="2350580"/>
              <a:ext cx="152400" cy="252295"/>
              <a:chOff x="711422" y="2237024"/>
              <a:chExt cx="152400" cy="153194"/>
            </a:xfrm>
          </p:grpSpPr>
          <p:cxnSp>
            <p:nvCxnSpPr>
              <p:cNvPr id="26" name="Connecteur droit 28"/>
              <p:cNvCxnSpPr/>
              <p:nvPr/>
            </p:nvCxnSpPr>
            <p:spPr bwMode="auto">
              <a:xfrm rot="5400000">
                <a:off x="711422" y="2313224"/>
                <a:ext cx="152400" cy="1588"/>
              </a:xfrm>
              <a:prstGeom prst="lin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7" name="Connecteur droit 29"/>
              <p:cNvCxnSpPr/>
              <p:nvPr/>
            </p:nvCxnSpPr>
            <p:spPr bwMode="auto">
              <a:xfrm>
                <a:off x="711422" y="2237024"/>
                <a:ext cx="152400" cy="1588"/>
              </a:xfrm>
              <a:prstGeom prst="lin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20" name="Grouper 30"/>
            <p:cNvGrpSpPr/>
            <p:nvPr/>
          </p:nvGrpSpPr>
          <p:grpSpPr>
            <a:xfrm>
              <a:off x="5747628" y="2629219"/>
              <a:ext cx="152400" cy="252295"/>
              <a:chOff x="753657" y="2299288"/>
              <a:chExt cx="152400" cy="153194"/>
            </a:xfrm>
          </p:grpSpPr>
          <p:cxnSp>
            <p:nvCxnSpPr>
              <p:cNvPr id="24" name="Connecteur droit 31"/>
              <p:cNvCxnSpPr/>
              <p:nvPr/>
            </p:nvCxnSpPr>
            <p:spPr bwMode="auto">
              <a:xfrm rot="5400000">
                <a:off x="753657" y="2375488"/>
                <a:ext cx="152400" cy="1588"/>
              </a:xfrm>
              <a:prstGeom prst="lin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5" name="Connecteur droit 32"/>
              <p:cNvCxnSpPr/>
              <p:nvPr/>
            </p:nvCxnSpPr>
            <p:spPr bwMode="auto">
              <a:xfrm>
                <a:off x="753657" y="2299288"/>
                <a:ext cx="152400" cy="1588"/>
              </a:xfrm>
              <a:prstGeom prst="lin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21" name="Grouper 33"/>
            <p:cNvGrpSpPr/>
            <p:nvPr/>
          </p:nvGrpSpPr>
          <p:grpSpPr>
            <a:xfrm>
              <a:off x="5988888" y="2258954"/>
              <a:ext cx="152400" cy="252295"/>
              <a:chOff x="754611" y="2241873"/>
              <a:chExt cx="152400" cy="153194"/>
            </a:xfrm>
          </p:grpSpPr>
          <p:cxnSp>
            <p:nvCxnSpPr>
              <p:cNvPr id="22" name="Connecteur droit 34"/>
              <p:cNvCxnSpPr/>
              <p:nvPr/>
            </p:nvCxnSpPr>
            <p:spPr bwMode="auto">
              <a:xfrm rot="5400000">
                <a:off x="754612" y="2318073"/>
                <a:ext cx="152400" cy="1588"/>
              </a:xfrm>
              <a:prstGeom prst="lin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" name="Connecteur droit 35"/>
              <p:cNvCxnSpPr/>
              <p:nvPr/>
            </p:nvCxnSpPr>
            <p:spPr bwMode="auto">
              <a:xfrm>
                <a:off x="754611" y="2241873"/>
                <a:ext cx="152400" cy="1588"/>
              </a:xfrm>
              <a:prstGeom prst="lin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</p:spTree>
    <p:extLst>
      <p:ext uri="{BB962C8B-B14F-4D97-AF65-F5344CB8AC3E}">
        <p14:creationId xmlns:p14="http://schemas.microsoft.com/office/powerpoint/2010/main" val="2869789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it-IT" dirty="0" smtClean="0">
                <a:ea typeface="ＭＳ Ｐゴシック" charset="-128"/>
              </a:rPr>
              <a:t>Conclusions</a:t>
            </a:r>
            <a:endParaRPr lang="en-US" altLang="it-IT" dirty="0">
              <a:ea typeface="ＭＳ Ｐゴシック" charset="-128"/>
            </a:endParaRPr>
          </a:p>
        </p:txBody>
      </p:sp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>
          <a:xfrm>
            <a:off x="374904" y="1759084"/>
            <a:ext cx="8455025" cy="406259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000" dirty="0"/>
              <a:t>Monitoring hemodynamic parameters with a predefined algorithm for drug selection did not improve CBP or PWV in patients with hypertension 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Similar improvements were observed for central blood pressure, wave reflections, and amplification, 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Changes in pulse wave velocity were parallel to improvements in blood pressure with each treatment approach </a:t>
            </a:r>
          </a:p>
        </p:txBody>
      </p:sp>
    </p:spTree>
    <p:extLst>
      <p:ext uri="{BB962C8B-B14F-4D97-AF65-F5344CB8AC3E}">
        <p14:creationId xmlns:p14="http://schemas.microsoft.com/office/powerpoint/2010/main" val="2157538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5"/>
          <p:cNvSpPr>
            <a:spLocks noGrp="1" noChangeArrowheads="1"/>
          </p:cNvSpPr>
          <p:nvPr>
            <p:ph type="ctrTitle"/>
          </p:nvPr>
        </p:nvSpPr>
        <p:spPr>
          <a:xfrm>
            <a:off x="457200" y="1188721"/>
            <a:ext cx="7515726" cy="1811154"/>
          </a:xfrm>
        </p:spPr>
        <p:txBody>
          <a:bodyPr>
            <a:normAutofit fontScale="90000"/>
          </a:bodyPr>
          <a:lstStyle/>
          <a:p>
            <a:r>
              <a:rPr lang="en-US" dirty="0"/>
              <a:t>BEAUTY Trial: Hypertension Control </a:t>
            </a:r>
            <a:r>
              <a:rPr lang="en-US" dirty="0"/>
              <a:t>N</a:t>
            </a:r>
            <a:r>
              <a:rPr lang="en-US" dirty="0" smtClean="0"/>
              <a:t>ot </a:t>
            </a:r>
            <a:r>
              <a:rPr lang="en-US" dirty="0"/>
              <a:t>Improved with Hemodynamic Monitoring </a:t>
            </a:r>
            <a:endParaRPr lang="it-IT" dirty="0"/>
          </a:p>
        </p:txBody>
      </p:sp>
      <p:sp>
        <p:nvSpPr>
          <p:cNvPr id="4" name="Rettangolo 3"/>
          <p:cNvSpPr>
            <a:spLocks noChangeArrowheads="1"/>
          </p:cNvSpPr>
          <p:nvPr/>
        </p:nvSpPr>
        <p:spPr bwMode="auto">
          <a:xfrm>
            <a:off x="488949" y="3710994"/>
            <a:ext cx="4750708" cy="80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sz="1600" b="0" dirty="0" smtClean="0">
                <a:latin typeface="Verdana" charset="0"/>
                <a:ea typeface="Verdana" charset="0"/>
                <a:cs typeface="Verdana" charset="0"/>
              </a:rPr>
              <a:t>From ESH 2016 | LB 3:</a:t>
            </a:r>
          </a:p>
          <a:p>
            <a:r>
              <a:rPr lang="en-US" sz="1600" dirty="0">
                <a:latin typeface="Verdana" charset="0"/>
                <a:ea typeface="Verdana" charset="0"/>
                <a:cs typeface="Verdana" charset="0"/>
              </a:rPr>
              <a:t>Pierre </a:t>
            </a:r>
            <a:r>
              <a:rPr lang="en-US" sz="1600" dirty="0" err="1">
                <a:latin typeface="Verdana" charset="0"/>
                <a:ea typeface="Verdana" charset="0"/>
                <a:cs typeface="Verdana" charset="0"/>
              </a:rPr>
              <a:t>Boutouyrie</a:t>
            </a:r>
            <a:r>
              <a:rPr lang="en-US" sz="1600" b="0" dirty="0" smtClean="0">
                <a:latin typeface="Verdana" charset="0"/>
                <a:ea typeface="Verdana" charset="0"/>
                <a:cs typeface="Verdana" charset="0"/>
              </a:rPr>
              <a:t>, MD, PhD</a:t>
            </a:r>
            <a:r>
              <a:rPr lang="en-US" sz="1600" b="0" dirty="0">
                <a:latin typeface="Verdana" charset="0"/>
                <a:ea typeface="Verdana" charset="0"/>
                <a:cs typeface="Verdana" charset="0"/>
              </a:rPr>
              <a:t/>
            </a:r>
            <a:br>
              <a:rPr lang="en-US" sz="1600" b="0" dirty="0">
                <a:latin typeface="Verdana" charset="0"/>
                <a:ea typeface="Verdana" charset="0"/>
                <a:cs typeface="Verdana" charset="0"/>
              </a:rPr>
            </a:br>
            <a:r>
              <a:rPr lang="en-US" sz="1400" b="0" dirty="0" smtClean="0">
                <a:latin typeface="Verdana" charset="0"/>
                <a:ea typeface="Verdana" charset="0"/>
                <a:cs typeface="Verdana" charset="0"/>
              </a:rPr>
              <a:t>INSERM</a:t>
            </a:r>
            <a:r>
              <a:rPr lang="en-US" sz="1400" b="0" dirty="0">
                <a:latin typeface="Verdana" charset="0"/>
                <a:ea typeface="Verdana" charset="0"/>
                <a:cs typeface="Verdana" charset="0"/>
              </a:rPr>
              <a:t>, </a:t>
            </a:r>
            <a:r>
              <a:rPr lang="en-US" sz="1400" b="0" dirty="0" err="1">
                <a:latin typeface="Verdana" charset="0"/>
                <a:ea typeface="Verdana" charset="0"/>
                <a:cs typeface="Verdana" charset="0"/>
              </a:rPr>
              <a:t>Université</a:t>
            </a:r>
            <a:r>
              <a:rPr lang="en-US" sz="1400" b="0" dirty="0">
                <a:latin typeface="Verdana" charset="0"/>
                <a:ea typeface="Verdana" charset="0"/>
                <a:cs typeface="Verdana" charset="0"/>
              </a:rPr>
              <a:t> Paris Descartes, Paris, France</a:t>
            </a:r>
          </a:p>
        </p:txBody>
      </p:sp>
    </p:spTree>
    <p:extLst>
      <p:ext uri="{BB962C8B-B14F-4D97-AF65-F5344CB8AC3E}">
        <p14:creationId xmlns:p14="http://schemas.microsoft.com/office/powerpoint/2010/main" val="1041150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8"/>
  <p:tag name="MMPROD_UIDATA" val="&lt;database version=&quot;6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 - &amp;quot;RESONATE-2: Background&amp;quot;&quot;/&gt;&lt;property id=&quot;20307&quot; value=&quot;257&quot;/&gt;&lt;/object&gt;&lt;object type=&quot;3&quot; unique_id=&quot;10015&quot;&gt;&lt;property id=&quot;20148&quot; value=&quot;5&quot;/&gt;&lt;property id=&quot;20300&quot; value=&quot;Slide 3 - &amp;quot;Phase III RESONATE-2: Study Design&amp;quot;&quot;/&gt;&lt;property id=&quot;20307&quot; value=&quot;263&quot;/&gt;&lt;/object&gt;&lt;object type=&quot;3&quot; unique_id=&quot;10017&quot;&gt;&lt;property id=&quot;20148&quot; value=&quot;5&quot;/&gt;&lt;property id=&quot;20300&quot; value=&quot;Slide 4 - &amp;quot;RESONATE-2: Baseline Characteristics&amp;quot;&quot;/&gt;&lt;property id=&quot;20307&quot; value=&quot;312&quot;/&gt;&lt;/object&gt;&lt;object type=&quot;3&quot; unique_id=&quot;10018&quot;&gt;&lt;property id=&quot;20148&quot; value=&quot;5&quot;/&gt;&lt;property id=&quot;20300&quot; value=&quot;Slide 5 - &amp;quot;RESONATE-2: PFS (Primary Endpoint)&amp;quot;&quot;/&gt;&lt;property id=&quot;20307&quot; value=&quot;313&quot;/&gt;&lt;/object&gt;&lt;object type=&quot;3&quot; unique_id=&quot;12122&quot;&gt;&lt;property id=&quot;20148&quot; value=&quot;5&quot;/&gt;&lt;property id=&quot;20300&quot; value=&quot;Slide 1 - &amp;quot;Phase III RESONATE-2: Frontline Ibrutinib vs Chlorambucil in Elderly Patients With CLL&amp;quot;&quot;/&gt;&lt;property id=&quot;20307&quot; value=&quot;334&quot;/&gt;&lt;/object&gt;&lt;object type=&quot;3&quot; unique_id=&quot;12123&quot;&gt;&lt;property id=&quot;20148&quot; value=&quot;5&quot;/&gt;&lt;property id=&quot;20300&quot; value=&quot;Slide 6 - &amp;quot;RESONATE-2: PFS in High-Risk Subgroups by Investigator Assessment&amp;quot;&quot;/&gt;&lt;property id=&quot;20307&quot; value=&quot;327&quot;/&gt;&lt;/object&gt;&lt;object type=&quot;3&quot; unique_id=&quot;12124&quot;&gt;&lt;property id=&quot;20148&quot; value=&quot;5&quot;/&gt;&lt;property id=&quot;20300&quot; value=&quot;Slide 7 - &amp;quot;RESONATE-2: OS&amp;quot;&quot;/&gt;&lt;property id=&quot;20307&quot; value=&quot;328&quot;/&gt;&lt;/object&gt;&lt;object type=&quot;3&quot; unique_id=&quot;12125&quot;&gt;&lt;property id=&quot;20148&quot; value=&quot;5&quot;/&gt;&lt;property id=&quot;20300&quot; value=&quot;Slide 8 - &amp;quot;RESONATE-2: Best Response by Investigator Assessment&amp;quot;&quot;/&gt;&lt;property id=&quot;20307&quot; value=&quot;329&quot;/&gt;&lt;/object&gt;&lt;object type=&quot;3&quot; unique_id=&quot;12126&quot;&gt;&lt;property id=&quot;20148&quot; value=&quot;5&quot;/&gt;&lt;property id=&quot;20300&quot; value=&quot;Slide 9 - &amp;quot;RESONATE-2: Exposure to Study Treatment&amp;quot;&quot;/&gt;&lt;property id=&quot;20307&quot; value=&quot;330&quot;/&gt;&lt;/object&gt;&lt;object type=&quot;3&quot; unique_id=&quot;12127&quot;&gt;&lt;property id=&quot;20148&quot; value=&quot;5&quot;/&gt;&lt;property id=&quot;20300&quot; value=&quot;Slide 10 - &amp;quot;RESONATE-2: Discontinuation of Ibrutinib&amp;quot;&quot;/&gt;&lt;property id=&quot;20307&quot; value=&quot;331&quot;/&gt;&lt;/object&gt;&lt;object type=&quot;3&quot; unique_id=&quot;12128&quot;&gt;&lt;property id=&quot;20148&quot; value=&quot;5&quot;/&gt;&lt;property id=&quot;20300&quot; value=&quot;Slide 11 - &amp;quot;RESONATE-2: Adverse Events&amp;quot;&quot;/&gt;&lt;property id=&quot;20307&quot; value=&quot;332&quot;/&gt;&lt;/object&gt;&lt;object type=&quot;3&quot; unique_id=&quot;12129&quot;&gt;&lt;property id=&quot;20148&quot; value=&quot;5&quot;/&gt;&lt;property id=&quot;20300&quot; value=&quot;Slide 12 - &amp;quot;RESONATE-2: Adverse Events&amp;quot;&quot;/&gt;&lt;property id=&quot;20307&quot; value=&quot;333&quot;/&gt;&lt;/object&gt;&lt;object type=&quot;3&quot; unique_id=&quot;12130&quot;&gt;&lt;property id=&quot;20148&quot; value=&quot;5&quot;/&gt;&lt;property id=&quot;20300&quot; value=&quot;Slide 13 - &amp;quot;RESONATE-2: Conclusions&amp;quot;&quot;/&gt;&lt;property id=&quot;20307&quot; value=&quot;320&quot;/&gt;&lt;/object&gt;&lt;object type=&quot;3&quot; unique_id=&quot;12131&quot;&gt;&lt;property id=&quot;20148&quot; value=&quot;5&quot;/&gt;&lt;property id=&quot;20300&quot; value=&quot;Slide 14 - &amp;quot;Go Online for More CCO &amp;#x0D;&amp;#x0A;Coverage of ASH 2015!&amp;quot;&quot;/&gt;&lt;property id=&quot;20307&quot; value=&quot;335&quot;/&gt;&lt;/object&gt;&lt;/object&gt;&lt;/object&gt;&lt;/database&gt;"/>
</p:tagLst>
</file>

<file path=ppt/theme/theme1.xml><?xml version="1.0" encoding="utf-8"?>
<a:theme xmlns:a="http://schemas.openxmlformats.org/drawingml/2006/main" name="1_Custom Design">
  <a:themeElements>
    <a:clrScheme name="ONC Theme">
      <a:dk1>
        <a:srgbClr val="CDCDCF"/>
      </a:dk1>
      <a:lt1>
        <a:srgbClr val="FFFFFF"/>
      </a:lt1>
      <a:dk2>
        <a:srgbClr val="00003E"/>
      </a:dk2>
      <a:lt2>
        <a:srgbClr val="F8F45A"/>
      </a:lt2>
      <a:accent1>
        <a:srgbClr val="12AD2B"/>
      </a:accent1>
      <a:accent2>
        <a:srgbClr val="5AAACE"/>
      </a:accent2>
      <a:accent3>
        <a:srgbClr val="F6A108"/>
      </a:accent3>
      <a:accent4>
        <a:srgbClr val="4FAD26"/>
      </a:accent4>
      <a:accent5>
        <a:srgbClr val="2B85B8"/>
      </a:accent5>
      <a:accent6>
        <a:srgbClr val="8B3D9A"/>
      </a:accent6>
      <a:hlink>
        <a:srgbClr val="F6A108"/>
      </a:hlink>
      <a:folHlink>
        <a:srgbClr val="8B3D9A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 xmlns="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xmlns="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 wrap="none">
        <a:spAutoFit/>
      </a:bodyPr>
      <a:lstStyle>
        <a:defPPr ea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FontTx/>
          <a:buNone/>
          <a:defRPr sz="1400" b="0" dirty="0" smtClean="0">
            <a:solidFill>
              <a:schemeClr val="bg2"/>
            </a:solidFill>
          </a:defRPr>
        </a:defPPr>
      </a:lstStyle>
    </a:spDef>
    <a:lnDef>
      <a:spPr bwMode="auto">
        <a:noFill/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buNone/>
          <a:defRPr b="0" dirty="0"/>
        </a:defPPr>
      </a:lstStyle>
    </a:txDef>
  </a:objectDefaults>
  <a:extraClrSchemeLst>
    <a:extraClrScheme>
      <a:clrScheme name="Custom Design 1">
        <a:dk1>
          <a:srgbClr val="CDCDCF"/>
        </a:dk1>
        <a:lt1>
          <a:srgbClr val="FFFFFF"/>
        </a:lt1>
        <a:dk2>
          <a:srgbClr val="09003E"/>
        </a:dk2>
        <a:lt2>
          <a:srgbClr val="F2F23A"/>
        </a:lt2>
        <a:accent1>
          <a:srgbClr val="12AD2B"/>
        </a:accent1>
        <a:accent2>
          <a:srgbClr val="5AAACE"/>
        </a:accent2>
        <a:accent3>
          <a:srgbClr val="AAAAAF"/>
        </a:accent3>
        <a:accent4>
          <a:srgbClr val="DADADA"/>
        </a:accent4>
        <a:accent5>
          <a:srgbClr val="AAD3AC"/>
        </a:accent5>
        <a:accent6>
          <a:srgbClr val="519ABA"/>
        </a:accent6>
        <a:hlink>
          <a:srgbClr val="F6A108"/>
        </a:hlink>
        <a:folHlink>
          <a:srgbClr val="2B85B8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6CBEC8D51F5C24CA4D19BDE7AFFE7E9" ma:contentTypeVersion="1" ma:contentTypeDescription="Create a new document." ma:contentTypeScope="" ma:versionID="f7aa14b9a6e942566de76439095388e2">
  <xsd:schema xmlns:xsd="http://www.w3.org/2001/XMLSchema" xmlns:xs="http://www.w3.org/2001/XMLSchema" xmlns:p="http://schemas.microsoft.com/office/2006/metadata/properties" xmlns:ns2="aa450f95-5a28-4268-85f0-1601af3777f5" targetNamespace="http://schemas.microsoft.com/office/2006/metadata/properties" ma:root="true" ma:fieldsID="f312703ab8d1b889eba75ee4fc21fd33" ns2:_="">
    <xsd:import namespace="aa450f95-5a28-4268-85f0-1601af3777f5"/>
    <xsd:element name="properties">
      <xsd:complexType>
        <xsd:sequence>
          <xsd:element name="documentManagement">
            <xsd:complexType>
              <xsd:all>
                <xsd:element ref="ns2:Document_x0020_Categor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450f95-5a28-4268-85f0-1601af3777f5" elementFormDefault="qualified">
    <xsd:import namespace="http://schemas.microsoft.com/office/2006/documentManagement/types"/>
    <xsd:import namespace="http://schemas.microsoft.com/office/infopath/2007/PartnerControls"/>
    <xsd:element name="Document_x0020_Category" ma:index="8" nillable="true" ma:displayName="Document Category" ma:internalName="Document_x0020_Category">
      <xsd:simpleType>
        <xsd:restriction base="dms:Choic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42F5038B-9996-4F0A-98B4-9136839226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a450f95-5a28-4268-85f0-1601af3777f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09F53F5-9948-4768-A131-E836C4AD28CF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4767</TotalTime>
  <Words>341</Words>
  <Application>Microsoft Macintosh PowerPoint</Application>
  <PresentationFormat>Presentazione su schermo (4:3)</PresentationFormat>
  <Paragraphs>40</Paragraphs>
  <Slides>7</Slides>
  <Notes>7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2" baseType="lpstr">
      <vt:lpstr>ＭＳ Ｐゴシック</vt:lpstr>
      <vt:lpstr>Verdana</vt:lpstr>
      <vt:lpstr>Wingdings</vt:lpstr>
      <vt:lpstr>Arial</vt:lpstr>
      <vt:lpstr>1_Custom Design</vt:lpstr>
      <vt:lpstr>BEAUTY Trial: Hypertension Control Not Improved with Hemodynamic Monitoring </vt:lpstr>
      <vt:lpstr>Overview</vt:lpstr>
      <vt:lpstr>Results at 6 Months</vt:lpstr>
      <vt:lpstr>Presentazione di PowerPoint</vt:lpstr>
      <vt:lpstr>Presentazione di PowerPoint</vt:lpstr>
      <vt:lpstr>Conclusions</vt:lpstr>
      <vt:lpstr>BEAUTY Trial: Hypertension Control Not Improved with Hemodynamic Monitoring </vt:lpstr>
    </vt:vector>
  </TitlesOfParts>
  <Manager/>
  <Company>Infomedica</Company>
  <LinksUpToDate>false</LinksUpToDate>
  <SharedDoc>false</SharedDoc>
  <HyperlinkBase/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BEAUTY Trial: Hypertension Control Not Improved with Hemodynamic Monitoring </dc:title>
  <dc:subject/>
  <dc:creator>GM</dc:creator>
  <cp:keywords/>
  <dc:description/>
  <cp:lastModifiedBy>Giorgio Mantovani</cp:lastModifiedBy>
  <cp:revision>738</cp:revision>
  <dcterms:created xsi:type="dcterms:W3CDTF">2005-05-27T15:08:01Z</dcterms:created>
  <dcterms:modified xsi:type="dcterms:W3CDTF">2016-07-04T11:19:44Z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ags">
    <vt:lpwstr/>
  </property>
  <property fmtid="{D5CDD505-2E9C-101B-9397-08002B2CF9AE}" pid="3" name="Document Category">
    <vt:lpwstr/>
  </property>
</Properties>
</file>