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1"/>
  </p:notesMasterIdLst>
  <p:handoutMasterIdLst>
    <p:handoutMasterId r:id="rId12"/>
  </p:handoutMasterIdLst>
  <p:sldIdLst>
    <p:sldId id="358" r:id="rId4"/>
    <p:sldId id="359" r:id="rId5"/>
    <p:sldId id="360" r:id="rId6"/>
    <p:sldId id="361" r:id="rId7"/>
    <p:sldId id="362" r:id="rId8"/>
    <p:sldId id="363" r:id="rId9"/>
    <p:sldId id="364" r:id="rId10"/>
  </p:sldIdLst>
  <p:sldSz cx="9144000" cy="6858000" type="screen4x3"/>
  <p:notesSz cx="6985000" cy="9271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5F90DF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tags" Target="tags/tag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 dirty="0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 dirty="0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 dirty="0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 dirty="0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982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75133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SLEPT Trial Examined Role of Sleep Intervention to Improve Blood </a:t>
            </a:r>
            <a:r>
              <a:rPr lang="en-US" dirty="0" smtClean="0"/>
              <a:t>Pressure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324556" y="3527375"/>
            <a:ext cx="446515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4C:</a:t>
            </a:r>
          </a:p>
          <a:p>
            <a:r>
              <a:rPr lang="en-US" sz="1600" dirty="0" smtClean="0">
                <a:latin typeface="Verdana" charset="0"/>
                <a:ea typeface="Verdana" charset="0"/>
                <a:cs typeface="Verdana" charset="0"/>
              </a:rPr>
              <a:t>A. Power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HRB-Clinical Research Facility Galway, National University of Ireland, Galway, Ireland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Proof-of-concept trial demonstrated improvement in sleep quality and psychosocial health with a simple, low-cost, Internet-based sleep intervention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No improvement in primary outcome of improved blood pressure control in population with mild hypertension at 8 weeks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Potential of benefit in patients with higher baseline blood pressure or with longer follow-up cannot be excluded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672000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Investigator-blinded study randomized 67 community-dwelling adults to Internet-based sleep intervention or no sleep intervention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All participants received standard CV risk factor education</a:t>
            </a:r>
          </a:p>
          <a:p>
            <a:pPr>
              <a:lnSpc>
                <a:spcPct val="100000"/>
              </a:lnSpc>
            </a:pPr>
            <a:r>
              <a:rPr lang="en-US" sz="2000" dirty="0" err="1"/>
              <a:t>Sleepio</a:t>
            </a:r>
            <a:r>
              <a:rPr lang="en-US" sz="2000" dirty="0"/>
              <a:t>, the sleep intervention, consisted of online sleep-hygiene education and a standardized cognitive behavioral therapy (CBT) delivered in weekly sessions over 6-8 weeks by an animated virtual therapist, with automated reminders, and feedback, support, education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Participants had self-reported sleep difficulty, defined as taking &gt;30 minutes to go to sleep or waking up &gt;1 time nightly for ≥3 months </a:t>
            </a:r>
          </a:p>
        </p:txBody>
      </p:sp>
    </p:spTree>
    <p:extLst>
      <p:ext uri="{BB962C8B-B14F-4D97-AF65-F5344CB8AC3E}">
        <p14:creationId xmlns:p14="http://schemas.microsoft.com/office/powerpoint/2010/main" val="32863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1022464"/>
            <a:ext cx="8442960" cy="1009536"/>
          </a:xfrm>
        </p:spPr>
        <p:txBody>
          <a:bodyPr/>
          <a:lstStyle/>
          <a:p>
            <a:pPr eaLnBrk="1" hangingPunct="1"/>
            <a:r>
              <a:rPr lang="en-GB" dirty="0" smtClean="0"/>
              <a:t>Baseline </a:t>
            </a:r>
            <a:r>
              <a:rPr lang="en-GB" dirty="0"/>
              <a:t>Characteristics in SLEPT Study</a:t>
            </a:r>
            <a:r>
              <a:rPr lang="en-GB" baseline="30000" dirty="0"/>
              <a:t/>
            </a:r>
            <a:br>
              <a:rPr lang="en-GB" baseline="30000" dirty="0"/>
            </a:b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929644" y="6137199"/>
            <a:ext cx="58355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BMI, body mass index; DBP, diastolic blood pressure; SBP, systolic blood pressure.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91638"/>
              </p:ext>
            </p:extLst>
          </p:nvPr>
        </p:nvGraphicFramePr>
        <p:xfrm>
          <a:off x="521757" y="1828800"/>
          <a:ext cx="8071911" cy="429388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356745"/>
                <a:gridCol w="2357583"/>
                <a:gridCol w="2357583"/>
              </a:tblGrid>
              <a:tr h="529928">
                <a:tc>
                  <a:txBody>
                    <a:bodyPr/>
                    <a:lstStyle/>
                    <a:p>
                      <a:pPr marL="0" marR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Variable</a:t>
                      </a:r>
                    </a:p>
                    <a:p>
                      <a:pPr marL="0" marR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N</a:t>
                      </a:r>
                      <a:r>
                        <a:rPr lang="en-US" sz="1400" b="1" baseline="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(%)</a:t>
                      </a:r>
                      <a:endParaRPr lang="en-US" sz="14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latin typeface="Verdana" charset="0"/>
                          <a:ea typeface="Verdana" charset="0"/>
                          <a:cs typeface="Verdana" charset="0"/>
                        </a:rPr>
                        <a:t>Standard care</a:t>
                      </a:r>
                      <a:endParaRPr lang="en-US" sz="14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latin typeface="Verdana" charset="0"/>
                          <a:ea typeface="Verdana" charset="0"/>
                          <a:cs typeface="Verdana" charset="0"/>
                        </a:rPr>
                        <a:t>n=67</a:t>
                      </a:r>
                      <a:endParaRPr lang="en-US" sz="14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latin typeface="Verdana" charset="0"/>
                          <a:ea typeface="Verdana" charset="0"/>
                          <a:cs typeface="Verdana" charset="0"/>
                        </a:rPr>
                        <a:t>Sleep intervention</a:t>
                      </a:r>
                      <a:endParaRPr lang="en-US" sz="14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latin typeface="Verdana" charset="0"/>
                          <a:ea typeface="Verdana" charset="0"/>
                          <a:cs typeface="Verdana" charset="0"/>
                        </a:rPr>
                        <a:t>n=67</a:t>
                      </a:r>
                      <a:endParaRPr lang="en-US" sz="14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i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Demographics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Age, mean (SD), </a:t>
                      </a:r>
                      <a:r>
                        <a:rPr lang="en-US" sz="1400" b="0" dirty="0" err="1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y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58.3 (11.9)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59.7 (9.9)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42 (62.7)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40 (59.7)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Vascular risk factors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cap="small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cap="small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Daytime SBP, mean (SD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141.1 (11.3)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143.0 (11.7)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Daytime DBP, mean (SD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83.9 (9.5)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86.3 (8.6)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Resting heart rate, 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mean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70.7 (12.5)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73.5 (10.6)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BMI, mean (SD), kg/m</a:t>
                      </a:r>
                      <a:r>
                        <a:rPr lang="en-US" sz="1400" b="0" baseline="300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27.1 (3.5)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27.0 (4.8)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Dyslipidaemia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23 (34.3)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28 (41.8)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Atrial fibrillation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 (3.1)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 (6.2)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Peripheral vascular disease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 (1.5)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 (0)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3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Current smoker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5 (7.5)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cap="small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3 (4.5)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3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Sleep </a:t>
            </a:r>
            <a:r>
              <a:rPr lang="en-GB" dirty="0"/>
              <a:t>and Psychosocial </a:t>
            </a:r>
            <a:r>
              <a:rPr lang="en-GB" dirty="0" smtClean="0"/>
              <a:t>Outcomes</a:t>
            </a:r>
            <a:endParaRPr lang="en-US" altLang="it-IT" b="0" dirty="0">
              <a:ea typeface="ＭＳ Ｐゴシック" charset="-12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487136"/>
              </p:ext>
            </p:extLst>
          </p:nvPr>
        </p:nvGraphicFramePr>
        <p:xfrm>
          <a:off x="473260" y="1693655"/>
          <a:ext cx="8251032" cy="396961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0344"/>
                <a:gridCol w="744163"/>
                <a:gridCol w="700088"/>
                <a:gridCol w="1051660"/>
                <a:gridCol w="722087"/>
                <a:gridCol w="706390"/>
                <a:gridCol w="1036039"/>
                <a:gridCol w="1444178"/>
                <a:gridCol w="826083"/>
              </a:tblGrid>
              <a:tr h="844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Variable</a:t>
                      </a:r>
                    </a:p>
                    <a:p>
                      <a:pPr marL="0" marR="0" algn="l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Mean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(SD)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Standard care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(n=67)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Sleep intervention (n=67)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Difference in change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(treatment vs. control)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2781">
                <a:tc>
                  <a:txBody>
                    <a:bodyPr/>
                    <a:lstStyle/>
                    <a:p>
                      <a:pPr marL="0" marR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0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8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Change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0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8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Change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Estimate</a:t>
                      </a:r>
                      <a:endParaRPr lang="en-US" sz="1400" b="1" baseline="30000" dirty="0" smtClean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95% CI)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p-value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07988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SCI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4.9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5.4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+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(1.7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4.8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6.2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+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1.3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(1.8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(0.2-1.4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0.01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8782">
                <a:tc>
                  <a:txBody>
                    <a:bodyPr/>
                    <a:lstStyle/>
                    <a:p>
                      <a:pPr marL="0" marR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ISI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12.0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1.7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(4.1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13.0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8.3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(4.4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(1.3-4.4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8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PSQI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9.8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8.4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1.4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(2.6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9.7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7.2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(3.1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1.1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(0.1-2.2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0.04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8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BDI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8.4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7.9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(3.7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9.4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6.5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(5.6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2.0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(0.3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, 3.7)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0.02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79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BAI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6.9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6.2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(3.3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6.3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4.0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2.2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(4.5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1.4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(0.02-2.8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0.047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488403" y="5692843"/>
            <a:ext cx="78724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ASBP, ambulatory systolic blood pressure; ADBP, ambulatory diastolic blood pressure; NT, nighttime.</a:t>
            </a:r>
          </a:p>
        </p:txBody>
      </p:sp>
    </p:spTree>
    <p:extLst>
      <p:ext uri="{BB962C8B-B14F-4D97-AF65-F5344CB8AC3E}">
        <p14:creationId xmlns:p14="http://schemas.microsoft.com/office/powerpoint/2010/main" val="30974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949894"/>
            <a:ext cx="8442960" cy="423904"/>
          </a:xfrm>
        </p:spPr>
        <p:txBody>
          <a:bodyPr/>
          <a:lstStyle/>
          <a:p>
            <a:r>
              <a:rPr lang="en-GB" sz="2800" dirty="0" smtClean="0"/>
              <a:t>Blood </a:t>
            </a:r>
            <a:r>
              <a:rPr lang="en-GB" sz="2800" dirty="0"/>
              <a:t>Pressure Outcomes in SLEPT Study</a:t>
            </a:r>
            <a:endParaRPr lang="en-GB" sz="2800" baseline="30000" dirty="0"/>
          </a:p>
        </p:txBody>
      </p:sp>
      <p:sp>
        <p:nvSpPr>
          <p:cNvPr id="5" name="Rettangolo 4"/>
          <p:cNvSpPr/>
          <p:nvPr/>
        </p:nvSpPr>
        <p:spPr>
          <a:xfrm>
            <a:off x="2154692" y="6188082"/>
            <a:ext cx="68877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ASBP, ambulatory systolic blood pressure; ADBP, ambulatory diastolic blood pressure; NT, </a:t>
            </a:r>
            <a:r>
              <a:rPr lang="en-GB" sz="1000" b="0" dirty="0" err="1">
                <a:latin typeface="Verdana" charset="0"/>
                <a:ea typeface="Verdana" charset="0"/>
                <a:cs typeface="Verdana" charset="0"/>
              </a:rPr>
              <a:t>nighttime</a:t>
            </a:r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.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666275"/>
              </p:ext>
            </p:extLst>
          </p:nvPr>
        </p:nvGraphicFramePr>
        <p:xfrm>
          <a:off x="462067" y="1476265"/>
          <a:ext cx="8358189" cy="46462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00150"/>
                <a:gridCol w="714376"/>
                <a:gridCol w="730288"/>
                <a:gridCol w="917107"/>
                <a:gridCol w="731466"/>
                <a:gridCol w="715563"/>
                <a:gridCol w="1157407"/>
                <a:gridCol w="1355021"/>
                <a:gridCol w="836811"/>
              </a:tblGrid>
              <a:tr h="63643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Variable</a:t>
                      </a:r>
                    </a:p>
                    <a:p>
                      <a:pPr marL="0" marR="0" algn="l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Mean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(SD)</a:t>
                      </a: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Standard care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(n=67)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Sleep intervention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(n=54)</a:t>
                      </a:r>
                      <a:endParaRPr lang="en-US" sz="140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Difference in change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(treatment vs. control)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16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8299">
                <a:tc>
                  <a:txBody>
                    <a:bodyPr/>
                    <a:lstStyle/>
                    <a:p>
                      <a:pPr marL="0" marR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0" i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  <a:endParaRPr lang="en-US" sz="1400" b="0" i="1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0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8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Change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0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Week 8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Change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Estimate</a:t>
                      </a:r>
                      <a:endParaRPr lang="en-US" sz="1400" b="1" baseline="30000" dirty="0" smtClean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95% CI)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p-value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4939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Mean 24-h ASBP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136.8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136.2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(9.3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138.0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136.9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0.9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(9.4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0.1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(-3.4-3.2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0.95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39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Mean 24-h ADBP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82.5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81.2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1.5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(6.6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83.5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83.1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0.6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(6.0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0.9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(-3.1-1.3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0.43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09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Peak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daytime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164.2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162.4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2.2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(25.0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168.8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165.5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2.4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(25.6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0.2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(-8.7-9.1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0.97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409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Peak</a:t>
                      </a:r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daytime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102.9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103.3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0.1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(15.6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107.0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107.5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0.1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(15.2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0.2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(-5.2-5.6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0.94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39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Peak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NT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SBP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142.0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140.5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(18.5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139.2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140.3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0.8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(21.3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2.6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(-9.8-4.7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0.49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39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Peak</a:t>
                      </a:r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NT</a:t>
                      </a: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DBP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86.3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83.3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3.0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(15.7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84.7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86.2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-1.4 (16.5)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4.4</a:t>
                      </a:r>
                    </a:p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(-10.3-1.4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0.14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9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75133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SLEPT Trial Examined Role of Sleep Intervention to Improve Blood </a:t>
            </a:r>
            <a:r>
              <a:rPr lang="en-US" dirty="0" smtClean="0"/>
              <a:t>Pressure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324556" y="3527375"/>
            <a:ext cx="446515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4C:</a:t>
            </a:r>
          </a:p>
          <a:p>
            <a:r>
              <a:rPr lang="en-US" sz="1600" dirty="0" smtClean="0">
                <a:latin typeface="Verdana" charset="0"/>
                <a:ea typeface="Verdana" charset="0"/>
                <a:cs typeface="Verdana" charset="0"/>
              </a:rPr>
              <a:t>A. Power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HRB-Clinical Research Facility Galway, National University of Ireland, Galway, Ireland </a:t>
            </a:r>
          </a:p>
        </p:txBody>
      </p:sp>
    </p:spTree>
    <p:extLst>
      <p:ext uri="{BB962C8B-B14F-4D97-AF65-F5344CB8AC3E}">
        <p14:creationId xmlns:p14="http://schemas.microsoft.com/office/powerpoint/2010/main" val="2836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4761</TotalTime>
  <Words>733</Words>
  <Application>Microsoft Macintosh PowerPoint</Application>
  <PresentationFormat>Presentazione su schermo (4:3)</PresentationFormat>
  <Paragraphs>232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Verdana</vt:lpstr>
      <vt:lpstr>Wingdings</vt:lpstr>
      <vt:lpstr>Arial</vt:lpstr>
      <vt:lpstr>1_Custom Design</vt:lpstr>
      <vt:lpstr>SLEPT Trial Examined Role of Sleep Intervention to Improve Blood Pressure</vt:lpstr>
      <vt:lpstr>Overview</vt:lpstr>
      <vt:lpstr>Overview</vt:lpstr>
      <vt:lpstr>Baseline Characteristics in SLEPT Study </vt:lpstr>
      <vt:lpstr>Sleep and Psychosocial Outcomes</vt:lpstr>
      <vt:lpstr>Blood Pressure Outcomes in SLEPT Study</vt:lpstr>
      <vt:lpstr>SLEPT Trial Examined Role of Sleep Intervention to Improve Blood Pressure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SLEPT Trial Examined Role of Sleep Intervention to Improve Blood Pressure</dc:title>
  <dc:subject/>
  <dc:creator>GM</dc:creator>
  <cp:keywords/>
  <dc:description/>
  <cp:lastModifiedBy>Giorgio Mantovani</cp:lastModifiedBy>
  <cp:revision>729</cp:revision>
  <dcterms:created xsi:type="dcterms:W3CDTF">2005-05-27T15:08:01Z</dcterms:created>
  <dcterms:modified xsi:type="dcterms:W3CDTF">2016-07-04T11:15:10Z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