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1"/>
  </p:notesMasterIdLst>
  <p:handoutMasterIdLst>
    <p:handoutMasterId r:id="rId12"/>
  </p:handoutMasterIdLst>
  <p:sldIdLst>
    <p:sldId id="356" r:id="rId4"/>
    <p:sldId id="357" r:id="rId5"/>
    <p:sldId id="358" r:id="rId6"/>
    <p:sldId id="359" r:id="rId7"/>
    <p:sldId id="360" r:id="rId8"/>
    <p:sldId id="361" r:id="rId9"/>
    <p:sldId id="362" r:id="rId10"/>
  </p:sldIdLst>
  <p:sldSz cx="9144000" cy="6858000" type="screen4x3"/>
  <p:notesSz cx="6985000" cy="9271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5F90DF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30213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46911" cy="1811154"/>
          </a:xfrm>
        </p:spPr>
        <p:txBody>
          <a:bodyPr>
            <a:noAutofit/>
          </a:bodyPr>
          <a:lstStyle/>
          <a:p>
            <a:r>
              <a:rPr lang="en-US" sz="3200" dirty="0"/>
              <a:t>LIFE Study: Lower Systolic Pressure Slowed Progression of Renal Dysfunction </a:t>
            </a:r>
            <a:r>
              <a:rPr lang="en-US" sz="3200" dirty="0" smtClean="0"/>
              <a:t>in </a:t>
            </a:r>
            <a:r>
              <a:rPr lang="en-US" sz="3200" dirty="0"/>
              <a:t>Hypertension</a:t>
            </a:r>
            <a:br>
              <a:rPr lang="en-US" sz="3200" dirty="0"/>
            </a:br>
            <a:endParaRPr lang="it-IT" sz="3200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49" y="3710994"/>
            <a:ext cx="453299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4C:</a:t>
            </a:r>
          </a:p>
          <a:p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Sverre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E.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Kjeldsen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Oslo University Hospital,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Ullevaal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Oslo, Norway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Greater protection of renal function with lower average on-treatment systolic blood pressure (SBP) in patients with hypertension and echocardiographic (ECG)-confirmed left ventricular hypertrophy (LVH) was found in post hoc analysis of the LIFE (Losartan Intervention For Endpoint reduction) study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Analysis conducted due to lack of current evidence of benefit of lower blood pressure or antihypertensive treatment on progression of renal dysfunction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relationship between estimated glomerular filtration rate (</a:t>
            </a:r>
            <a:r>
              <a:rPr lang="en-US" sz="2000" dirty="0" err="1"/>
              <a:t>eGFR</a:t>
            </a:r>
            <a:r>
              <a:rPr lang="en-US" sz="2000" dirty="0"/>
              <a:t>) and the average on-treatment SBP was investigated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Baseline Characteristics by SBP Group</a:t>
            </a:r>
            <a:endParaRPr lang="en-GB" sz="2800" baseline="30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66843"/>
              </p:ext>
            </p:extLst>
          </p:nvPr>
        </p:nvGraphicFramePr>
        <p:xfrm>
          <a:off x="455394" y="1561186"/>
          <a:ext cx="8286763" cy="45670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14687"/>
                <a:gridCol w="1690692"/>
                <a:gridCol w="1690692"/>
                <a:gridCol w="1690692"/>
              </a:tblGrid>
              <a:tr h="380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Variables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≤130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(n=446)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131-141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(n=2483)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≥142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(n=5849)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 (years)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64.5±7.1</a:t>
                      </a:r>
                      <a:endParaRPr lang="nb-NO" sz="10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65.9±7.1</a:t>
                      </a:r>
                      <a:endParaRPr lang="nb-NO" sz="10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67.6±6.9</a:t>
                      </a:r>
                      <a:endParaRPr lang="nb-NO" sz="10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Sex (% female)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47.1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50.2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56.1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Race (%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black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11.2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6.5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5.5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Diabetes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11.4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10.7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14.2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History of ischemic heart disease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21.1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15.0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16.1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History of myocardial infarction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10.5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6.4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5.7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History of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stroke 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5.8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3.7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4.5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History of heart failure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4.0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1.3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1.9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History of peripheral vascular disease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6.1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4.8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6.0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Current smoker (%)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21.5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16.8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15.7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Prior antihypertensive treatment (%)</a:t>
                      </a:r>
                      <a:endParaRPr lang="nb-NO" sz="1000" b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69.5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67.7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74.4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Randomized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treatment 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(% Losartan)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50.4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53.4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48.6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Body mass index (kg/m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28.1±5.4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27.9±4.7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28.0±4.8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Serum glucose (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mmol)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5.89±2.26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5.91±2.09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6.08±2.23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Total cholesterol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(mmol)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5.75±1.22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5.95±1.09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6.10±1.12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HDL cholesterol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(mmol)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1.42±0.42</a:t>
                      </a:r>
                      <a:endParaRPr lang="nb-NO" sz="10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1.49±0.44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1.50±0.44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  <a:tr h="240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UACR </a:t>
                      </a:r>
                      <a:r>
                        <a:rPr lang="en-US" sz="10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(mg/mmol)</a:t>
                      </a:r>
                      <a:endParaRPr lang="nb-NO" sz="10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3.4±7.3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6.1±24.5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8.6±38.3</a:t>
                      </a:r>
                      <a:endParaRPr lang="nb-NO" sz="10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2600" marR="62600" marT="62600" marB="30257" anchor="ctr"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271261" y="6159127"/>
            <a:ext cx="60744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0">
                <a:latin typeface="Verdana" charset="0"/>
                <a:ea typeface="Verdana" charset="0"/>
                <a:cs typeface="Verdana" charset="0"/>
              </a:rPr>
              <a:t>SBP, systolic blood pressure; UACR, urinary albumin-to-creatinine ratio.</a:t>
            </a:r>
            <a:endParaRPr lang="it-IT" sz="9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4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1022463"/>
            <a:ext cx="8442960" cy="835365"/>
          </a:xfrm>
        </p:spPr>
        <p:txBody>
          <a:bodyPr/>
          <a:lstStyle/>
          <a:p>
            <a:r>
              <a:rPr lang="en-GB" sz="2800" dirty="0" smtClean="0"/>
              <a:t>Blood </a:t>
            </a:r>
            <a:r>
              <a:rPr lang="en-GB" sz="2800" dirty="0"/>
              <a:t>Pressure and ECG-LVH By SBP Group at Baseline and Change from Baseline</a:t>
            </a:r>
            <a:endParaRPr lang="en-GB" sz="2800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2743199" y="6181123"/>
            <a:ext cx="55340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>
                <a:latin typeface="Verdana" charset="0"/>
                <a:ea typeface="Verdana" charset="0"/>
                <a:cs typeface="Verdana" charset="0"/>
              </a:rPr>
              <a:t>SBP, systolic blood pressure.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90340"/>
              </p:ext>
            </p:extLst>
          </p:nvPr>
        </p:nvGraphicFramePr>
        <p:xfrm>
          <a:off x="471487" y="2135790"/>
          <a:ext cx="8275490" cy="404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2720"/>
                <a:gridCol w="1668751"/>
                <a:gridCol w="1812672"/>
                <a:gridCol w="101600"/>
                <a:gridCol w="1742333"/>
                <a:gridCol w="817414"/>
              </a:tblGrid>
              <a:tr h="409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Variables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≤130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(n=446)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131-141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(n=2483)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nb-NO" sz="12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≥142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(n=5849)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 value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</a:tr>
              <a:tr h="22354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i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 </a:t>
                      </a:r>
                      <a:r>
                        <a:rPr lang="en-US" sz="1100" b="1" i="1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measurements</a:t>
                      </a:r>
                      <a:endParaRPr lang="nb-NO" sz="1100" b="1" i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Systolic BP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(mmHg)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162±14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168±13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nb-NO" sz="1200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178±13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Diastolic BP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(mmHg)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98±9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98±8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nb-NO" sz="120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98±9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0.714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Cornell product (</a:t>
                      </a:r>
                      <a:r>
                        <a:rPr lang="en-US" sz="1100" b="0" dirty="0" err="1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mm•msec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2678±981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2750±1015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nb-NO" sz="120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2872±1050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 err="1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Sokolow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-Lyon voltage (mm)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29.2±10.3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29.2±10.1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nb-NO" sz="1200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30.4±10.5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354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1" i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Change </a:t>
                      </a:r>
                      <a:r>
                        <a:rPr lang="en-US" sz="1100" b="1" i="1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from </a:t>
                      </a:r>
                      <a:r>
                        <a:rPr lang="en-US" sz="1100" b="1" i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</a:t>
                      </a:r>
                      <a:r>
                        <a:rPr lang="en-US" sz="1100" b="1" i="1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aseline </a:t>
                      </a:r>
                      <a:r>
                        <a:rPr lang="en-US" sz="1100" b="1" i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 </a:t>
                      </a:r>
                      <a:r>
                        <a:rPr lang="en-US" sz="1100" b="1" i="1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last </a:t>
                      </a:r>
                      <a:r>
                        <a:rPr lang="en-US" sz="1100" b="1" i="1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</a:t>
                      </a:r>
                      <a:r>
                        <a:rPr lang="en-US" sz="1100" b="1" i="1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easurement</a:t>
                      </a:r>
                      <a:endParaRPr lang="nb-NO" sz="1100" b="1" i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Systolic BP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(mmHg)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-37.1±19.1</a:t>
                      </a:r>
                      <a:endParaRPr lang="nb-NO" sz="11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-32.1±18.0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-27.9±20.0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Diastolic BP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(mmHg)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-20.7±9.9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-17.9±9.3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-16.5±10.7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Cornell product (</a:t>
                      </a:r>
                      <a:r>
                        <a:rPr lang="en-US" sz="1100" b="0" dirty="0" err="1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mm•msec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-196±939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-231±847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-187±856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0.103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b="0" dirty="0" err="1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Sokolow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-Lyon voltage (mm)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-4.4±7.4</a:t>
                      </a:r>
                      <a:endParaRPr lang="nb-NO" sz="11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-4.3±7.3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-3.6±7.3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</a:t>
            </a:r>
            <a:r>
              <a:rPr lang="en-GB" dirty="0"/>
              <a:t>in eGFR by SBP Group</a:t>
            </a:r>
            <a:endParaRPr lang="en-GB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471487" y="5938452"/>
            <a:ext cx="78057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eGFR, estimated glomerular filtration rate; SBP, systolic blood pressure.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625844"/>
              </p:ext>
            </p:extLst>
          </p:nvPr>
        </p:nvGraphicFramePr>
        <p:xfrm>
          <a:off x="471487" y="1623966"/>
          <a:ext cx="8306695" cy="3683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0213"/>
                <a:gridCol w="1228725"/>
                <a:gridCol w="1485900"/>
                <a:gridCol w="1214437"/>
                <a:gridCol w="1214437"/>
                <a:gridCol w="1462983"/>
              </a:tblGrid>
              <a:tr h="880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Change in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eGFR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(ml/min/1.73 m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≤130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(n=446)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131-141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(n=2483)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 ≥142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(n=5849)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Univariate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 value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Multivariate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 value*</a:t>
                      </a:r>
                      <a:endParaRPr lang="nb-NO" sz="14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0" marB="0" anchor="ctr">
                    <a:solidFill>
                      <a:srgbClr val="5AAACE"/>
                    </a:solidFill>
                  </a:tcPr>
                </a:tc>
              </a:tr>
              <a:tr h="700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</a:t>
                      </a:r>
                      <a:b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Year-1</a:t>
                      </a:r>
                      <a:endParaRPr lang="nb-NO" sz="14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-5.1±10.3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-5.4±11.4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-5.5±11.7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0.851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0.973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0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</a:t>
                      </a:r>
                      <a:b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Year-2</a:t>
                      </a:r>
                      <a:endParaRPr lang="nb-NO" sz="14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-6.7±10.9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-7.5±10.8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-8.6±10.5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0.003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0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</a:t>
                      </a:r>
                      <a:b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Year-3</a:t>
                      </a:r>
                      <a:endParaRPr lang="nb-NO" sz="14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-7.0±10.4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-7.9±10.6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-8.8±10.7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0.039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0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to</a:t>
                      </a:r>
                      <a:b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Year-4</a:t>
                      </a:r>
                      <a:endParaRPr lang="nb-NO" sz="14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-6.3±10.3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-7.9±11.1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-9.2±10.6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76200" marB="3683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0.001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6200" marR="7620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428622" y="5390399"/>
            <a:ext cx="828675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nb-NO" sz="1050" b="0" dirty="0">
                <a:latin typeface="Verdana" charset="0"/>
                <a:ea typeface="Verdana" charset="0"/>
                <a:cs typeface="Verdana" charset="0"/>
              </a:rPr>
              <a:t>*Adjusted for age, sex, race, randomized treatment, prior antihypertensive treatment, history of diabetes, MI, ischemic heart disease, heart failure, smoking, baseline serum glucose, total and HDL cholesterol, urine albumin/creatinine ratio, baseline and change in Cornell product and </a:t>
            </a:r>
            <a:r>
              <a:rPr lang="en-US" altLang="nb-NO" sz="1050" b="0" dirty="0" err="1">
                <a:latin typeface="Verdana" charset="0"/>
                <a:ea typeface="Verdana" charset="0"/>
                <a:cs typeface="Verdana" charset="0"/>
              </a:rPr>
              <a:t>Sokolow</a:t>
            </a:r>
            <a:r>
              <a:rPr lang="en-US" altLang="nb-NO" sz="1050" b="0" dirty="0">
                <a:latin typeface="Verdana" charset="0"/>
                <a:ea typeface="Verdana" charset="0"/>
                <a:cs typeface="Verdana" charset="0"/>
              </a:rPr>
              <a:t>-Lyon voltage between baseline and each </a:t>
            </a:r>
            <a:r>
              <a:rPr lang="en-US" altLang="nb-NO" sz="1050" b="0" dirty="0" smtClean="0">
                <a:latin typeface="Verdana" charset="0"/>
                <a:ea typeface="Verdana" charset="0"/>
                <a:cs typeface="Verdana" charset="0"/>
              </a:rPr>
              <a:t>year.</a:t>
            </a:r>
            <a:endParaRPr lang="en-US" altLang="nb-NO" sz="105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A consistently smaller change in </a:t>
            </a:r>
            <a:r>
              <a:rPr lang="en-US" sz="2000" dirty="0" err="1"/>
              <a:t>eGFR</a:t>
            </a:r>
            <a:r>
              <a:rPr lang="en-US" sz="2000" dirty="0"/>
              <a:t> was observed in the lower SBP group at each annual evaluation, after adjustment for other risk factors, and a stepwise increase in change in </a:t>
            </a:r>
            <a:r>
              <a:rPr lang="en-US" sz="2000" dirty="0" err="1"/>
              <a:t>eGFR</a:t>
            </a:r>
            <a:r>
              <a:rPr lang="en-US" sz="2000" dirty="0"/>
              <a:t> was observed in the intermediate and higher SBP groups.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On-treatment SBP ≤130 </a:t>
            </a:r>
            <a:r>
              <a:rPr lang="en-US" sz="2000" dirty="0" smtClean="0"/>
              <a:t>mmHg </a:t>
            </a:r>
            <a:r>
              <a:rPr lang="en-US" sz="2000" dirty="0"/>
              <a:t>slowed the rate of reduced eGFR over the 4-year study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Lower SBP goals in patients with hypertension and ECG-LVH may slow the progression of hypertension-related renal dysfunction, randomized study needed for confirmation </a:t>
            </a:r>
          </a:p>
        </p:txBody>
      </p:sp>
    </p:spTree>
    <p:extLst>
      <p:ext uri="{BB962C8B-B14F-4D97-AF65-F5344CB8AC3E}">
        <p14:creationId xmlns:p14="http://schemas.microsoft.com/office/powerpoint/2010/main" val="14129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46911" cy="1811154"/>
          </a:xfrm>
        </p:spPr>
        <p:txBody>
          <a:bodyPr>
            <a:noAutofit/>
          </a:bodyPr>
          <a:lstStyle/>
          <a:p>
            <a:r>
              <a:rPr lang="en-US" sz="3200" dirty="0"/>
              <a:t>LIFE Study: Lower Systolic Pressure Slowed Progression of Renal Dysfunction </a:t>
            </a:r>
            <a:r>
              <a:rPr lang="en-US" sz="3200" dirty="0" smtClean="0"/>
              <a:t>in </a:t>
            </a:r>
            <a:r>
              <a:rPr lang="en-US" sz="3200" dirty="0"/>
              <a:t>Hypertension</a:t>
            </a:r>
            <a:br>
              <a:rPr lang="en-US" sz="3200" dirty="0"/>
            </a:br>
            <a:endParaRPr lang="it-IT" sz="3200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49" y="3710994"/>
            <a:ext cx="453299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4C:</a:t>
            </a:r>
          </a:p>
          <a:p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Sverre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E.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Kjeldsen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Oslo University Hospital,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Ullevaal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Oslo, Norway</a:t>
            </a:r>
          </a:p>
        </p:txBody>
      </p:sp>
    </p:spTree>
    <p:extLst>
      <p:ext uri="{BB962C8B-B14F-4D97-AF65-F5344CB8AC3E}">
        <p14:creationId xmlns:p14="http://schemas.microsoft.com/office/powerpoint/2010/main" val="18002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4755</TotalTime>
  <Words>708</Words>
  <Application>Microsoft Macintosh PowerPoint</Application>
  <PresentationFormat>Presentazione su schermo (4:3)</PresentationFormat>
  <Paragraphs>191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Verdana</vt:lpstr>
      <vt:lpstr>Wingdings</vt:lpstr>
      <vt:lpstr>Arial</vt:lpstr>
      <vt:lpstr>1_Custom Design</vt:lpstr>
      <vt:lpstr>LIFE Study: Lower Systolic Pressure Slowed Progression of Renal Dysfunction in Hypertension </vt:lpstr>
      <vt:lpstr>Overview</vt:lpstr>
      <vt:lpstr>Baseline Characteristics by SBP Group</vt:lpstr>
      <vt:lpstr>Blood Pressure and ECG-LVH By SBP Group at Baseline and Change from Baseline</vt:lpstr>
      <vt:lpstr>Change in eGFR by SBP Group</vt:lpstr>
      <vt:lpstr>Overview</vt:lpstr>
      <vt:lpstr>LIFE Study: Lower Systolic Pressure Slowed Progression of Renal Dysfunction in Hypertension 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Study: Lower Systolic Pressure Slowed Progression of Renal Dysfunction In Hypertension </dc:title>
  <dc:subject/>
  <dc:creator>GM</dc:creator>
  <cp:keywords/>
  <dc:description/>
  <cp:lastModifiedBy>Giorgio Mantovani</cp:lastModifiedBy>
  <cp:revision>724</cp:revision>
  <dcterms:created xsi:type="dcterms:W3CDTF">2005-05-27T15:08:01Z</dcterms:created>
  <dcterms:modified xsi:type="dcterms:W3CDTF">2016-07-04T11:14:07Z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