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1" r:id="rId3"/>
  </p:sldMasterIdLst>
  <p:notesMasterIdLst>
    <p:notesMasterId r:id="rId10"/>
  </p:notesMasterIdLst>
  <p:handoutMasterIdLst>
    <p:handoutMasterId r:id="rId11"/>
  </p:handoutMasterIdLst>
  <p:sldIdLst>
    <p:sldId id="354" r:id="rId4"/>
    <p:sldId id="355" r:id="rId5"/>
    <p:sldId id="356" r:id="rId6"/>
    <p:sldId id="357" r:id="rId7"/>
    <p:sldId id="358" r:id="rId8"/>
    <p:sldId id="359" r:id="rId9"/>
  </p:sldIdLst>
  <p:sldSz cx="9144000" cy="6858000" type="screen4x3"/>
  <p:notesSz cx="6985000" cy="92710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">
          <p15:clr>
            <a:srgbClr val="A4A3A4"/>
          </p15:clr>
        </p15:guide>
        <p15:guide id="2" orient="horz" pos="4146">
          <p15:clr>
            <a:srgbClr val="A4A3A4"/>
          </p15:clr>
        </p15:guide>
        <p15:guide id="3" orient="horz" pos="1013">
          <p15:clr>
            <a:srgbClr val="A4A3A4"/>
          </p15:clr>
        </p15:guide>
        <p15:guide id="4" orient="horz" pos="4016">
          <p15:clr>
            <a:srgbClr val="A4A3A4"/>
          </p15:clr>
        </p15:guide>
        <p15:guide id="5" orient="horz" pos="208">
          <p15:clr>
            <a:srgbClr val="A4A3A4"/>
          </p15:clr>
        </p15:guide>
        <p15:guide id="6" pos="242">
          <p15:clr>
            <a:srgbClr val="A4A3A4"/>
          </p15:clr>
        </p15:guide>
        <p15:guide id="7" pos="5573">
          <p15:clr>
            <a:srgbClr val="A4A3A4"/>
          </p15:clr>
        </p15:guide>
        <p15:guide id="8" pos="2882">
          <p15:clr>
            <a:srgbClr val="A4A3A4"/>
          </p15:clr>
        </p15:guide>
        <p15:guide id="9" pos="3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AACE"/>
    <a:srgbClr val="5F90DF"/>
    <a:srgbClr val="5D9BAB"/>
    <a:srgbClr val="C39DD2"/>
    <a:srgbClr val="CFA7DF"/>
    <a:srgbClr val="886D93"/>
    <a:srgbClr val="686868"/>
    <a:srgbClr val="E2E2E2"/>
    <a:srgbClr val="FFFFFF"/>
    <a:srgbClr val="051A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61"/>
    <p:restoredTop sz="94698"/>
  </p:normalViewPr>
  <p:slideViewPr>
    <p:cSldViewPr snapToGrid="0">
      <p:cViewPr>
        <p:scale>
          <a:sx n="88" d="100"/>
          <a:sy n="88" d="100"/>
        </p:scale>
        <p:origin x="1160" y="144"/>
      </p:cViewPr>
      <p:guideLst>
        <p:guide orient="horz" pos="402"/>
        <p:guide orient="horz" pos="4146"/>
        <p:guide orient="horz" pos="1013"/>
        <p:guide orient="horz" pos="4016"/>
        <p:guide orient="horz" pos="208"/>
        <p:guide pos="242"/>
        <p:guide pos="5573"/>
        <p:guide pos="2882"/>
        <p:guide pos="3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2" d="100"/>
        <a:sy n="112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102" y="-78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tags" Target="tags/tag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7D88F99E-3A7B-3E4F-9382-EBBD49F2DF2A}" type="slidenum">
              <a:rPr lang="en-US" altLang="it-IT"/>
              <a:pPr/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978035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3448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b="0"/>
            </a:lvl1pPr>
          </a:lstStyle>
          <a:p>
            <a:r>
              <a:rPr lang="en-US" altLang="it-IT"/>
              <a:t>©2012 Clinical Care Options, LLC. All rights reserved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B4F1E037-6884-844A-8168-5A43FCBFE035}" type="slidenum">
              <a:rPr lang="en-US" altLang="it-IT"/>
              <a:pPr/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892251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i="1" dirty="0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D186B4C-2120-954F-95FE-1DAA77702C19}" type="slidenum">
              <a:rPr lang="en-US" altLang="it-IT" sz="1200" b="0"/>
              <a:pPr/>
              <a:t>1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999671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2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3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4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5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i="1" dirty="0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D186B4C-2120-954F-95FE-1DAA77702C19}" type="slidenum">
              <a:rPr lang="en-US" altLang="it-IT" sz="1200" b="0"/>
              <a:pPr/>
              <a:t>6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275006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4"/>
          <p:cNvSpPr>
            <a:spLocks noChangeArrowheads="1"/>
          </p:cNvSpPr>
          <p:nvPr userDrawn="1"/>
        </p:nvSpPr>
        <p:spPr bwMode="auto">
          <a:xfrm>
            <a:off x="0" y="653771"/>
            <a:ext cx="9144000" cy="3888000"/>
          </a:xfrm>
          <a:prstGeom prst="rect">
            <a:avLst/>
          </a:prstGeom>
          <a:solidFill>
            <a:srgbClr val="5D9BAB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it-IT" altLang="it-IT" sz="1400" b="0">
              <a:solidFill>
                <a:schemeClr val="bg2"/>
              </a:solidFill>
            </a:endParaRPr>
          </a:p>
        </p:txBody>
      </p:sp>
      <p:cxnSp>
        <p:nvCxnSpPr>
          <p:cNvPr id="5" name="Straight Connector 5"/>
          <p:cNvCxnSpPr>
            <a:cxnSpLocks noChangeShapeType="1"/>
          </p:cNvCxnSpPr>
          <p:nvPr userDrawn="1"/>
        </p:nvCxnSpPr>
        <p:spPr bwMode="auto">
          <a:xfrm>
            <a:off x="-11113" y="6857891"/>
            <a:ext cx="9155113" cy="0"/>
          </a:xfrm>
          <a:prstGeom prst="line">
            <a:avLst/>
          </a:prstGeom>
          <a:noFill/>
          <a:ln w="57150" cmpd="sng">
            <a:solidFill>
              <a:schemeClr val="bg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42913" y="6373813"/>
            <a:ext cx="363537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" b="0" dirty="0" smtClean="0">
                <a:solidFill>
                  <a:srgbClr val="141415"/>
                </a:solidFill>
              </a:rPr>
              <a:t>Powered by </a:t>
            </a:r>
            <a:r>
              <a:rPr lang="en-US" sz="900" b="0" dirty="0" smtClean="0">
                <a:solidFill>
                  <a:srgbClr val="141415"/>
                </a:solidFill>
                <a:latin typeface="Verdana" charset="0"/>
                <a:ea typeface="Verdana" charset="0"/>
                <a:cs typeface="Verdana" charset="0"/>
              </a:rPr>
              <a:t>Infomedica</a:t>
            </a:r>
          </a:p>
        </p:txBody>
      </p:sp>
      <p:sp>
        <p:nvSpPr>
          <p:cNvPr id="11" name="Rectangle 14"/>
          <p:cNvSpPr txBox="1">
            <a:spLocks noChangeArrowheads="1"/>
          </p:cNvSpPr>
          <p:nvPr userDrawn="1"/>
        </p:nvSpPr>
        <p:spPr bwMode="invGray">
          <a:xfrm>
            <a:off x="5432425" y="3800475"/>
            <a:ext cx="3711575" cy="735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1200" b="0" dirty="0" smtClean="0">
                <a:latin typeface="Verdana" charset="0"/>
                <a:ea typeface="Verdana" charset="0"/>
                <a:cs typeface="Verdana" charset="0"/>
              </a:rPr>
              <a:t>Infomedica Conference Coverage*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of 26</a:t>
            </a:r>
            <a:r>
              <a:rPr lang="en-US" sz="1000" b="0" i="1" baseline="30000" dirty="0" smtClean="0"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 European</a:t>
            </a:r>
            <a:r>
              <a:rPr lang="en-US" sz="1000" b="0" i="1" baseline="0" dirty="0" smtClean="0">
                <a:latin typeface="Verdana" charset="0"/>
                <a:ea typeface="Verdana" charset="0"/>
                <a:cs typeface="Verdana" charset="0"/>
              </a:rPr>
              <a:t> Meeting on Hypertension</a:t>
            </a:r>
            <a:endParaRPr lang="en-US" sz="1000" b="0" i="1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and Cardiovascular</a:t>
            </a:r>
            <a:r>
              <a:rPr lang="en-US" sz="1000" b="0" i="1" baseline="0" dirty="0" smtClean="0">
                <a:latin typeface="Verdana" charset="0"/>
                <a:ea typeface="Verdana" charset="0"/>
                <a:cs typeface="Verdana" charset="0"/>
              </a:rPr>
              <a:t> Protection</a:t>
            </a:r>
            <a:endParaRPr lang="en-US" sz="1000" b="0" i="1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900" b="0" i="1" dirty="0" smtClean="0">
                <a:latin typeface="Verdana" charset="0"/>
                <a:ea typeface="Verdana" charset="0"/>
                <a:cs typeface="Verdana" charset="0"/>
              </a:rPr>
              <a:t>Paris (France), June 10-13, 2016</a:t>
            </a:r>
          </a:p>
        </p:txBody>
      </p:sp>
      <p:sp>
        <p:nvSpPr>
          <p:cNvPr id="14" name="Rettangolo 13"/>
          <p:cNvSpPr>
            <a:spLocks noChangeArrowheads="1"/>
          </p:cNvSpPr>
          <p:nvPr userDrawn="1"/>
        </p:nvSpPr>
        <p:spPr bwMode="auto">
          <a:xfrm>
            <a:off x="5434013" y="4689224"/>
            <a:ext cx="32099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GB" altLang="it-IT" sz="700" b="0" dirty="0">
                <a:solidFill>
                  <a:srgbClr val="00003E"/>
                </a:solidFill>
                <a:latin typeface="Verdana" charset="0"/>
                <a:ea typeface="Verdana" charset="0"/>
                <a:cs typeface="Verdana" charset="0"/>
              </a:rPr>
              <a:t>* Infomedica is an independent medical education provider that produces medical information to healthcare professionals through conference coverage and online educational programs and activities.</a:t>
            </a:r>
          </a:p>
        </p:txBody>
      </p:sp>
      <p:sp>
        <p:nvSpPr>
          <p:cNvPr id="8" name="Rectangle 57"/>
          <p:cNvSpPr>
            <a:spLocks noGrp="1" noChangeArrowheads="1"/>
          </p:cNvSpPr>
          <p:nvPr>
            <p:ph type="ctrTitle"/>
          </p:nvPr>
        </p:nvSpPr>
        <p:spPr bwMode="invGray">
          <a:xfrm>
            <a:off x="457200" y="1529254"/>
            <a:ext cx="8318373" cy="17136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0"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Rettangolo 18"/>
          <p:cNvSpPr/>
          <p:nvPr userDrawn="1"/>
        </p:nvSpPr>
        <p:spPr>
          <a:xfrm>
            <a:off x="1546409" y="131572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20" name="Immagine 1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3" y="131572"/>
            <a:ext cx="1155656" cy="452438"/>
          </a:xfrm>
          <a:prstGeom prst="rect">
            <a:avLst/>
          </a:prstGeom>
        </p:spPr>
      </p:pic>
      <p:pic>
        <p:nvPicPr>
          <p:cNvPr id="23" name="Immagine 2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199" y="5260702"/>
            <a:ext cx="1926787" cy="754335"/>
          </a:xfrm>
          <a:prstGeom prst="rect">
            <a:avLst/>
          </a:prstGeom>
        </p:spPr>
      </p:pic>
      <p:sp>
        <p:nvSpPr>
          <p:cNvPr id="24" name="Rettangolo 23"/>
          <p:cNvSpPr/>
          <p:nvPr userDrawn="1"/>
        </p:nvSpPr>
        <p:spPr>
          <a:xfrm>
            <a:off x="0" y="4541770"/>
            <a:ext cx="9144000" cy="149971"/>
          </a:xfrm>
          <a:prstGeom prst="rect">
            <a:avLst/>
          </a:prstGeom>
          <a:solidFill>
            <a:srgbClr val="F04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58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5D9B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1022464"/>
            <a:ext cx="8442960" cy="4239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74904" y="1759084"/>
            <a:ext cx="8455025" cy="44196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4" name="Rettangolo 13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6" name="Rettangolo 15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86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5763" y="1117599"/>
            <a:ext cx="8462962" cy="4463393"/>
          </a:xfrm>
          <a:prstGeom prst="rect">
            <a:avLst/>
          </a:prstGeom>
        </p:spPr>
        <p:txBody>
          <a:bodyPr anchorCtr="1"/>
          <a:lstStyle>
            <a:lvl1pPr algn="ctr">
              <a:defRPr sz="4000" b="0" cap="none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Rettangolo 11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7" name="Rettangolo 16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9" name="Immagine 1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83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870538"/>
            <a:ext cx="8442960" cy="470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Rettangolo 10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7" name="Rettangolo 16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99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6" name="Rettangolo 15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7" name="Immagine 1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5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D9B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6"/>
          <p:cNvSpPr>
            <a:spLocks noGrp="1"/>
          </p:cNvSpPr>
          <p:nvPr>
            <p:ph type="title"/>
          </p:nvPr>
        </p:nvSpPr>
        <p:spPr bwMode="auto">
          <a:xfrm>
            <a:off x="374650" y="238125"/>
            <a:ext cx="8440738" cy="11064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dirty="0"/>
              <a:t>Click to edit Master title style</a:t>
            </a:r>
          </a:p>
        </p:txBody>
      </p:sp>
      <p:sp>
        <p:nvSpPr>
          <p:cNvPr id="1027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74650" y="1517650"/>
            <a:ext cx="8458200" cy="46545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dirty="0"/>
              <a:t>Click to edit Master text styles</a:t>
            </a:r>
          </a:p>
          <a:p>
            <a:pPr lvl="1"/>
            <a:r>
              <a:rPr lang="en-US" altLang="it-IT" dirty="0"/>
              <a:t>Second level</a:t>
            </a:r>
          </a:p>
          <a:p>
            <a:pPr lvl="2"/>
            <a:r>
              <a:rPr lang="en-US" altLang="it-IT" dirty="0"/>
              <a:t>Third level</a:t>
            </a:r>
          </a:p>
          <a:p>
            <a:pPr lvl="3"/>
            <a:r>
              <a:rPr lang="en-US" altLang="it-IT" dirty="0"/>
              <a:t>Fourth level</a:t>
            </a:r>
          </a:p>
          <a:p>
            <a:pPr lvl="4"/>
            <a:r>
              <a:rPr lang="en-US" altLang="it-IT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594" r:id="rId1"/>
    <p:sldLayoutId id="2147484595" r:id="rId2"/>
    <p:sldLayoutId id="2147484596" r:id="rId3"/>
    <p:sldLayoutId id="2147484599" r:id="rId4"/>
    <p:sldLayoutId id="2147484600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000"/>
          </a:solidFill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Wingdings" charset="2"/>
        <a:buChar char="§"/>
        <a:defRPr sz="2600">
          <a:solidFill>
            <a:schemeClr val="bg1"/>
          </a:solidFill>
          <a:latin typeface="Verdana" charset="0"/>
          <a:ea typeface="Verdana" charset="0"/>
          <a:cs typeface="Verdana" charset="0"/>
        </a:defRPr>
      </a:lvl1pPr>
      <a:lvl2pPr marL="742950" indent="-28575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400">
          <a:solidFill>
            <a:schemeClr val="bg1"/>
          </a:solidFill>
          <a:latin typeface="Verdana" charset="0"/>
          <a:ea typeface="Verdana" charset="0"/>
          <a:cs typeface="Verdana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200">
          <a:solidFill>
            <a:schemeClr val="bg1"/>
          </a:solidFill>
          <a:latin typeface="Verdana" charset="0"/>
          <a:ea typeface="Verdana" charset="0"/>
          <a:cs typeface="Verdana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000">
          <a:solidFill>
            <a:schemeClr val="bg1"/>
          </a:solidFill>
          <a:latin typeface="Verdana" charset="0"/>
          <a:ea typeface="Verdana" charset="0"/>
          <a:cs typeface="Verdana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>
          <a:solidFill>
            <a:schemeClr val="bg1"/>
          </a:solidFill>
          <a:latin typeface="Verdana" charset="0"/>
          <a:ea typeface="Verdana" charset="0"/>
          <a:cs typeface="Verdana" charset="0"/>
        </a:defRPr>
      </a:lvl5pPr>
      <a:lvl6pPr marL="25146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457200" y="1188721"/>
            <a:ext cx="8686800" cy="1811154"/>
          </a:xfrm>
        </p:spPr>
        <p:txBody>
          <a:bodyPr>
            <a:normAutofit fontScale="90000"/>
          </a:bodyPr>
          <a:lstStyle/>
          <a:p>
            <a:r>
              <a:rPr lang="en-US" dirty="0"/>
              <a:t>Contribution of Dysfunctional </a:t>
            </a:r>
            <a:r>
              <a:rPr lang="en-US" dirty="0" err="1"/>
              <a:t>Mechanosensing</a:t>
            </a:r>
            <a:r>
              <a:rPr lang="en-US" dirty="0"/>
              <a:t> in the Development of Hypertension</a:t>
            </a:r>
            <a:endParaRPr lang="it-IT" dirty="0"/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488950" y="3710994"/>
            <a:ext cx="4393494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From ESH 2016 | Plenary Session:</a:t>
            </a:r>
          </a:p>
          <a:p>
            <a:r>
              <a:rPr lang="en-US" sz="1600" dirty="0">
                <a:latin typeface="Verdana" charset="0"/>
                <a:ea typeface="Verdana" charset="0"/>
                <a:cs typeface="Verdana" charset="0"/>
              </a:rPr>
              <a:t>Jay D. Humphrey</a:t>
            </a:r>
            <a:r>
              <a:rPr lang="en-US" sz="1600" b="0" dirty="0">
                <a:latin typeface="Verdana" charset="0"/>
                <a:ea typeface="Verdana" charset="0"/>
                <a:cs typeface="Verdana" charset="0"/>
              </a:rPr>
              <a:t>, 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PhD</a:t>
            </a:r>
            <a:b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Yale University, New Haven, Connecticut, USA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/>
              <a:t>Arterial stiffness (AS) is an independent predictor of all-cause and cardiovascular (CV) mortality in hypertension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Research is elucidating mechanisms of AS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Humphrey and colleagues investigating roles of </a:t>
            </a:r>
            <a:r>
              <a:rPr lang="en-US" sz="2000" dirty="0" err="1"/>
              <a:t>mechanosensing</a:t>
            </a:r>
            <a:r>
              <a:rPr lang="en-US" sz="2000" dirty="0"/>
              <a:t> and </a:t>
            </a:r>
            <a:r>
              <a:rPr lang="en-US" sz="2000" dirty="0" err="1"/>
              <a:t>mechanoregulation</a:t>
            </a:r>
            <a:r>
              <a:rPr lang="en-US" sz="2000" dirty="0"/>
              <a:t> in development and maintenance of AS</a:t>
            </a:r>
          </a:p>
          <a:p>
            <a:pPr>
              <a:lnSpc>
                <a:spcPct val="100000"/>
              </a:lnSpc>
            </a:pPr>
            <a:r>
              <a:rPr lang="en-US" sz="2000" dirty="0" err="1"/>
              <a:t>Mechanosensing</a:t>
            </a:r>
            <a:r>
              <a:rPr lang="en-US" sz="2000" dirty="0"/>
              <a:t> and </a:t>
            </a:r>
            <a:r>
              <a:rPr lang="en-US" sz="2000" dirty="0" err="1"/>
              <a:t>mechanoregulation</a:t>
            </a:r>
            <a:r>
              <a:rPr lang="en-US" sz="2000" dirty="0"/>
              <a:t> are processes through which the cell responds to stress to maintain a homeostatic state. The fibroblast responds to stress through remodeling of the extracellular matrix (ECM), including expression of </a:t>
            </a:r>
            <a:r>
              <a:rPr lang="en-US" sz="2000" dirty="0" err="1"/>
              <a:t>integrins</a:t>
            </a:r>
            <a:r>
              <a:rPr lang="en-US" sz="20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/>
              <a:t>In mouse model of AS, cells work to maintain constant level of AS, causing arterial wall thickening and ultimately increased blood pressure and pulse wave velocity; wave reflections return earlier in cardiac cycle, pressures in central region are augmented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Work in animal models has shown a positive feedback loop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In models of induced hypertension, even in the presence of normal </a:t>
            </a:r>
            <a:r>
              <a:rPr lang="en-US" sz="1800" dirty="0" err="1"/>
              <a:t>mechanoadaptations</a:t>
            </a:r>
            <a:r>
              <a:rPr lang="en-US" sz="1800" dirty="0"/>
              <a:t>, increased blood pressure causes compensatory arterial wall thickening, thereby increasing structural stiffness. Inflammation maintains wall thickness. This suggests dysfunctional </a:t>
            </a:r>
            <a:r>
              <a:rPr lang="en-US" sz="1800" dirty="0" err="1"/>
              <a:t>mechanosensing</a:t>
            </a:r>
            <a:r>
              <a:rPr lang="en-US" sz="1800" dirty="0"/>
              <a:t> and </a:t>
            </a:r>
            <a:r>
              <a:rPr lang="en-US" sz="1800" dirty="0" err="1"/>
              <a:t>mechanoregulation</a:t>
            </a:r>
            <a:r>
              <a:rPr lang="en-US" sz="1800" dirty="0"/>
              <a:t> of the ECM</a:t>
            </a:r>
          </a:p>
        </p:txBody>
      </p:sp>
    </p:spTree>
    <p:extLst>
      <p:ext uri="{BB962C8B-B14F-4D97-AF65-F5344CB8AC3E}">
        <p14:creationId xmlns:p14="http://schemas.microsoft.com/office/powerpoint/2010/main" val="92261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3"/>
            <a:ext cx="8472763" cy="425224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300" dirty="0"/>
              <a:t>Mechanical homeostasis is sought at the subcellular level, in cytoskeletal filaments and fibroblast adhesions; at the cell, cell-cell, and cell-matrix level; and at the tissue and organ level, with altered geometry, structure, and properties and many pathophysiologic responses</a:t>
            </a:r>
          </a:p>
          <a:p>
            <a:pPr>
              <a:lnSpc>
                <a:spcPct val="100000"/>
              </a:lnSpc>
            </a:pPr>
            <a:r>
              <a:rPr lang="en-US" sz="2300" dirty="0"/>
              <a:t>Among responses to mechanical stress are increased Angiotensin II production, increased monocyte chemoattractant protein-1 production (driving inflammation), changes in contractile protein expression and </a:t>
            </a:r>
            <a:r>
              <a:rPr lang="en-US" sz="2300" dirty="0" err="1"/>
              <a:t>integrins</a:t>
            </a:r>
            <a:r>
              <a:rPr lang="en-US" sz="2300" dirty="0"/>
              <a:t> and their </a:t>
            </a:r>
            <a:r>
              <a:rPr lang="en-US" sz="2300" dirty="0" smtClean="0"/>
              <a:t>clustering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38096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500" dirty="0" smtClean="0"/>
              <a:t>Angiotensin </a:t>
            </a:r>
            <a:r>
              <a:rPr lang="en-US" sz="2500" dirty="0"/>
              <a:t>II infusion in mouse model caused adventitial and medial thickening</a:t>
            </a:r>
          </a:p>
          <a:p>
            <a:pPr lvl="1">
              <a:lnSpc>
                <a:spcPct val="100000"/>
              </a:lnSpc>
            </a:pPr>
            <a:r>
              <a:rPr lang="en-US" sz="2300" dirty="0"/>
              <a:t>media contains elastin fibers that store the energy needed to recoil the vessel during systole, diastole, and normal flow</a:t>
            </a:r>
          </a:p>
          <a:p>
            <a:pPr lvl="1">
              <a:lnSpc>
                <a:spcPct val="100000"/>
              </a:lnSpc>
            </a:pPr>
            <a:r>
              <a:rPr lang="en-US" sz="2300" dirty="0"/>
              <a:t>adventitia becomes protective sheath for smooth muscle cells and elastin fibrin during media stress from increased blood pressure</a:t>
            </a:r>
          </a:p>
          <a:p>
            <a:pPr lvl="1">
              <a:lnSpc>
                <a:spcPct val="100000"/>
              </a:lnSpc>
            </a:pPr>
            <a:r>
              <a:rPr lang="en-US" sz="2300" dirty="0"/>
              <a:t>Adventitia bears most stress, which may explain the fibrotic response </a:t>
            </a:r>
          </a:p>
        </p:txBody>
      </p:sp>
    </p:spTree>
    <p:extLst>
      <p:ext uri="{BB962C8B-B14F-4D97-AF65-F5344CB8AC3E}">
        <p14:creationId xmlns:p14="http://schemas.microsoft.com/office/powerpoint/2010/main" val="56924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457200" y="1188721"/>
            <a:ext cx="8686800" cy="1811154"/>
          </a:xfrm>
        </p:spPr>
        <p:txBody>
          <a:bodyPr>
            <a:normAutofit fontScale="90000"/>
          </a:bodyPr>
          <a:lstStyle/>
          <a:p>
            <a:r>
              <a:rPr lang="en-US" dirty="0"/>
              <a:t>Contribution of Dysfunctional </a:t>
            </a:r>
            <a:r>
              <a:rPr lang="en-US" dirty="0" err="1"/>
              <a:t>Mechanosensing</a:t>
            </a:r>
            <a:r>
              <a:rPr lang="en-US" dirty="0"/>
              <a:t> in the Development of Hypertension</a:t>
            </a:r>
            <a:endParaRPr lang="it-IT" dirty="0"/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488950" y="3710994"/>
            <a:ext cx="4393494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From ESH 2016 | Plenary Session:</a:t>
            </a:r>
          </a:p>
          <a:p>
            <a:r>
              <a:rPr lang="en-US" sz="1600" dirty="0">
                <a:latin typeface="Verdana" charset="0"/>
                <a:ea typeface="Verdana" charset="0"/>
                <a:cs typeface="Verdana" charset="0"/>
              </a:rPr>
              <a:t>Jay D. Humphrey</a:t>
            </a:r>
            <a:r>
              <a:rPr lang="en-US" sz="1600" b="0" dirty="0">
                <a:latin typeface="Verdana" charset="0"/>
                <a:ea typeface="Verdana" charset="0"/>
                <a:cs typeface="Verdana" charset="0"/>
              </a:rPr>
              <a:t>, 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PhD</a:t>
            </a:r>
            <a:b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Yale University, New Haven, Connecticut, USA</a:t>
            </a:r>
          </a:p>
        </p:txBody>
      </p:sp>
    </p:spTree>
    <p:extLst>
      <p:ext uri="{BB962C8B-B14F-4D97-AF65-F5344CB8AC3E}">
        <p14:creationId xmlns:p14="http://schemas.microsoft.com/office/powerpoint/2010/main" val="12606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 - &amp;quot;RESONATE-2: Background&amp;quot;&quot;/&gt;&lt;property id=&quot;20307&quot; value=&quot;257&quot;/&gt;&lt;/object&gt;&lt;object type=&quot;3&quot; unique_id=&quot;10015&quot;&gt;&lt;property id=&quot;20148&quot; value=&quot;5&quot;/&gt;&lt;property id=&quot;20300&quot; value=&quot;Slide 3 - &amp;quot;Phase III RESONATE-2: Study Design&amp;quot;&quot;/&gt;&lt;property id=&quot;20307&quot; value=&quot;263&quot;/&gt;&lt;/object&gt;&lt;object type=&quot;3&quot; unique_id=&quot;10017&quot;&gt;&lt;property id=&quot;20148&quot; value=&quot;5&quot;/&gt;&lt;property id=&quot;20300&quot; value=&quot;Slide 4 - &amp;quot;RESONATE-2: Baseline Characteristics&amp;quot;&quot;/&gt;&lt;property id=&quot;20307&quot; value=&quot;312&quot;/&gt;&lt;/object&gt;&lt;object type=&quot;3&quot; unique_id=&quot;10018&quot;&gt;&lt;property id=&quot;20148&quot; value=&quot;5&quot;/&gt;&lt;property id=&quot;20300&quot; value=&quot;Slide 5 - &amp;quot;RESONATE-2: PFS (Primary Endpoint)&amp;quot;&quot;/&gt;&lt;property id=&quot;20307&quot; value=&quot;313&quot;/&gt;&lt;/object&gt;&lt;object type=&quot;3&quot; unique_id=&quot;12122&quot;&gt;&lt;property id=&quot;20148&quot; value=&quot;5&quot;/&gt;&lt;property id=&quot;20300&quot; value=&quot;Slide 1 - &amp;quot;Phase III RESONATE-2: Frontline Ibrutinib vs Chlorambucil in Elderly Patients With CLL&amp;quot;&quot;/&gt;&lt;property id=&quot;20307&quot; value=&quot;334&quot;/&gt;&lt;/object&gt;&lt;object type=&quot;3&quot; unique_id=&quot;12123&quot;&gt;&lt;property id=&quot;20148&quot; value=&quot;5&quot;/&gt;&lt;property id=&quot;20300&quot; value=&quot;Slide 6 - &amp;quot;RESONATE-2: PFS in High-Risk Subgroups by Investigator Assessment&amp;quot;&quot;/&gt;&lt;property id=&quot;20307&quot; value=&quot;327&quot;/&gt;&lt;/object&gt;&lt;object type=&quot;3&quot; unique_id=&quot;12124&quot;&gt;&lt;property id=&quot;20148&quot; value=&quot;5&quot;/&gt;&lt;property id=&quot;20300&quot; value=&quot;Slide 7 - &amp;quot;RESONATE-2: OS&amp;quot;&quot;/&gt;&lt;property id=&quot;20307&quot; value=&quot;328&quot;/&gt;&lt;/object&gt;&lt;object type=&quot;3&quot; unique_id=&quot;12125&quot;&gt;&lt;property id=&quot;20148&quot; value=&quot;5&quot;/&gt;&lt;property id=&quot;20300&quot; value=&quot;Slide 8 - &amp;quot;RESONATE-2: Best Response by Investigator Assessment&amp;quot;&quot;/&gt;&lt;property id=&quot;20307&quot; value=&quot;329&quot;/&gt;&lt;/object&gt;&lt;object type=&quot;3&quot; unique_id=&quot;12126&quot;&gt;&lt;property id=&quot;20148&quot; value=&quot;5&quot;/&gt;&lt;property id=&quot;20300&quot; value=&quot;Slide 9 - &amp;quot;RESONATE-2: Exposure to Study Treatment&amp;quot;&quot;/&gt;&lt;property id=&quot;20307&quot; value=&quot;330&quot;/&gt;&lt;/object&gt;&lt;object type=&quot;3&quot; unique_id=&quot;12127&quot;&gt;&lt;property id=&quot;20148&quot; value=&quot;5&quot;/&gt;&lt;property id=&quot;20300&quot; value=&quot;Slide 10 - &amp;quot;RESONATE-2: Discontinuation of Ibrutinib&amp;quot;&quot;/&gt;&lt;property id=&quot;20307&quot; value=&quot;331&quot;/&gt;&lt;/object&gt;&lt;object type=&quot;3&quot; unique_id=&quot;12128&quot;&gt;&lt;property id=&quot;20148&quot; value=&quot;5&quot;/&gt;&lt;property id=&quot;20300&quot; value=&quot;Slide 11 - &amp;quot;RESONATE-2: Adverse Events&amp;quot;&quot;/&gt;&lt;property id=&quot;20307&quot; value=&quot;332&quot;/&gt;&lt;/object&gt;&lt;object type=&quot;3&quot; unique_id=&quot;12129&quot;&gt;&lt;property id=&quot;20148&quot; value=&quot;5&quot;/&gt;&lt;property id=&quot;20300&quot; value=&quot;Slide 12 - &amp;quot;RESONATE-2: Adverse Events&amp;quot;&quot;/&gt;&lt;property id=&quot;20307&quot; value=&quot;333&quot;/&gt;&lt;/object&gt;&lt;object type=&quot;3&quot; unique_id=&quot;12130&quot;&gt;&lt;property id=&quot;20148&quot; value=&quot;5&quot;/&gt;&lt;property id=&quot;20300&quot; value=&quot;Slide 13 - &amp;quot;RESONATE-2: Conclusions&amp;quot;&quot;/&gt;&lt;property id=&quot;20307&quot; value=&quot;320&quot;/&gt;&lt;/object&gt;&lt;object type=&quot;3&quot; unique_id=&quot;12131&quot;&gt;&lt;property id=&quot;20148&quot; value=&quot;5&quot;/&gt;&lt;property id=&quot;20300&quot; value=&quot;Slide 14 - &amp;quot;Go Online for More CCO &amp;#x0D;&amp;#x0A;Coverage of ASH 2015!&amp;quot;&quot;/&gt;&lt;property id=&quot;20307&quot; value=&quot;335&quot;/&gt;&lt;/object&gt;&lt;/object&gt;&lt;/object&gt;&lt;/database&gt;"/>
</p:tagLst>
</file>

<file path=ppt/theme/theme1.xml><?xml version="1.0" encoding="utf-8"?>
<a:theme xmlns:a="http://schemas.openxmlformats.org/drawingml/2006/main" name="1_Custom Design">
  <a:themeElements>
    <a:clrScheme name="ONC Theme">
      <a:dk1>
        <a:srgbClr val="CDCDCF"/>
      </a:dk1>
      <a:lt1>
        <a:srgbClr val="FFFFFF"/>
      </a:lt1>
      <a:dk2>
        <a:srgbClr val="00003E"/>
      </a:dk2>
      <a:lt2>
        <a:srgbClr val="F8F45A"/>
      </a:lt2>
      <a:accent1>
        <a:srgbClr val="12AD2B"/>
      </a:accent1>
      <a:accent2>
        <a:srgbClr val="5AAACE"/>
      </a:accent2>
      <a:accent3>
        <a:srgbClr val="F6A108"/>
      </a:accent3>
      <a:accent4>
        <a:srgbClr val="4FAD26"/>
      </a:accent4>
      <a:accent5>
        <a:srgbClr val="2B85B8"/>
      </a:accent5>
      <a:accent6>
        <a:srgbClr val="8B3D9A"/>
      </a:accent6>
      <a:hlink>
        <a:srgbClr val="F6A108"/>
      </a:hlink>
      <a:folHlink>
        <a:srgbClr val="8B3D9A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none">
        <a:spAutoFit/>
      </a:bodyPr>
      <a:lstStyle>
        <a:defPPr ea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FontTx/>
          <a:buNone/>
          <a:defRPr sz="1400" b="0" dirty="0" smtClean="0">
            <a:solidFill>
              <a:schemeClr val="bg2"/>
            </a:solidFill>
          </a:defRPr>
        </a:defPPr>
      </a:lstStyle>
    </a:spDef>
    <a:lnDef>
      <a:spPr bwMode="auto"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buNone/>
          <a:defRPr b="0" dirty="0"/>
        </a:defPPr>
      </a:lstStyle>
    </a:txDef>
  </a:objectDefaults>
  <a:extraClrSchemeLst>
    <a:extraClrScheme>
      <a:clrScheme name="Custom Design 1">
        <a:dk1>
          <a:srgbClr val="CDCDCF"/>
        </a:dk1>
        <a:lt1>
          <a:srgbClr val="FFFFFF"/>
        </a:lt1>
        <a:dk2>
          <a:srgbClr val="09003E"/>
        </a:dk2>
        <a:lt2>
          <a:srgbClr val="F2F23A"/>
        </a:lt2>
        <a:accent1>
          <a:srgbClr val="12AD2B"/>
        </a:accent1>
        <a:accent2>
          <a:srgbClr val="5AAACE"/>
        </a:accent2>
        <a:accent3>
          <a:srgbClr val="AAAAAF"/>
        </a:accent3>
        <a:accent4>
          <a:srgbClr val="DADADA"/>
        </a:accent4>
        <a:accent5>
          <a:srgbClr val="AAD3AC"/>
        </a:accent5>
        <a:accent6>
          <a:srgbClr val="519ABA"/>
        </a:accent6>
        <a:hlink>
          <a:srgbClr val="F6A108"/>
        </a:hlink>
        <a:folHlink>
          <a:srgbClr val="2B85B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CBEC8D51F5C24CA4D19BDE7AFFE7E9" ma:contentTypeVersion="1" ma:contentTypeDescription="Create a new document." ma:contentTypeScope="" ma:versionID="f7aa14b9a6e942566de76439095388e2">
  <xsd:schema xmlns:xsd="http://www.w3.org/2001/XMLSchema" xmlns:xs="http://www.w3.org/2001/XMLSchema" xmlns:p="http://schemas.microsoft.com/office/2006/metadata/properties" xmlns:ns2="aa450f95-5a28-4268-85f0-1601af3777f5" targetNamespace="http://schemas.microsoft.com/office/2006/metadata/properties" ma:root="true" ma:fieldsID="f312703ab8d1b889eba75ee4fc21fd33" ns2:_="">
    <xsd:import namespace="aa450f95-5a28-4268-85f0-1601af3777f5"/>
    <xsd:element name="properties">
      <xsd:complexType>
        <xsd:sequence>
          <xsd:element name="documentManagement">
            <xsd:complexType>
              <xsd:all>
                <xsd:element ref="ns2:Document_x0020_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450f95-5a28-4268-85f0-1601af3777f5" elementFormDefault="qualified">
    <xsd:import namespace="http://schemas.microsoft.com/office/2006/documentManagement/types"/>
    <xsd:import namespace="http://schemas.microsoft.com/office/infopath/2007/PartnerControls"/>
    <xsd:element name="Document_x0020_Category" ma:index="8" nillable="true" ma:displayName="Document Category" ma:internalName="Document_x0020_Category">
      <xsd:simpleType>
        <xsd:restriction base="dms:Choic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9F53F5-9948-4768-A131-E836C4AD28CF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42F5038B-9996-4F0A-98B4-9136839226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450f95-5a28-4268-85f0-1601af3777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4748</TotalTime>
  <Words>363</Words>
  <Application>Microsoft Macintosh PowerPoint</Application>
  <PresentationFormat>Presentazione su schermo (4:3)</PresentationFormat>
  <Paragraphs>29</Paragraphs>
  <Slides>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ＭＳ Ｐゴシック</vt:lpstr>
      <vt:lpstr>Verdana</vt:lpstr>
      <vt:lpstr>Wingdings</vt:lpstr>
      <vt:lpstr>Arial</vt:lpstr>
      <vt:lpstr>1_Custom Design</vt:lpstr>
      <vt:lpstr>Contribution of Dysfunctional Mechanosensing in the Development of Hypertension</vt:lpstr>
      <vt:lpstr>Overview</vt:lpstr>
      <vt:lpstr>Overview</vt:lpstr>
      <vt:lpstr>Overview</vt:lpstr>
      <vt:lpstr>Overview</vt:lpstr>
      <vt:lpstr>Contribution of Dysfunctional Mechanosensing in the Development of Hypertension</vt:lpstr>
    </vt:vector>
  </TitlesOfParts>
  <Manager/>
  <Company>Infomedica</Company>
  <LinksUpToDate>false</LinksUpToDate>
  <SharedDoc>false</SharedDoc>
  <HyperlinkBase/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Contribution of Dysfunctional Mechanosensing in the Development of Hypertension</dc:title>
  <dc:subject/>
  <dc:creator>GM</dc:creator>
  <cp:keywords/>
  <dc:description/>
  <cp:lastModifiedBy>Giorgio Mantovani</cp:lastModifiedBy>
  <cp:revision>716</cp:revision>
  <dcterms:created xsi:type="dcterms:W3CDTF">2005-05-27T15:08:01Z</dcterms:created>
  <dcterms:modified xsi:type="dcterms:W3CDTF">2016-07-04T11:07:26Z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gs">
    <vt:lpwstr/>
  </property>
  <property fmtid="{D5CDD505-2E9C-101B-9397-08002B2CF9AE}" pid="3" name="Document Category">
    <vt:lpwstr/>
  </property>
</Properties>
</file>