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2"/>
  </p:notesMasterIdLst>
  <p:handoutMasterIdLst>
    <p:handoutMasterId r:id="rId13"/>
  </p:handoutMasterIdLst>
  <p:sldIdLst>
    <p:sldId id="352" r:id="rId4"/>
    <p:sldId id="353" r:id="rId5"/>
    <p:sldId id="354" r:id="rId6"/>
    <p:sldId id="355" r:id="rId7"/>
    <p:sldId id="356" r:id="rId8"/>
    <p:sldId id="357" r:id="rId9"/>
    <p:sldId id="358" r:id="rId10"/>
    <p:sldId id="359" r:id="rId11"/>
  </p:sldIdLst>
  <p:sldSz cx="9144000" cy="6858000" type="screen4x3"/>
  <p:notesSz cx="6985000" cy="9271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AACE"/>
    <a:srgbClr val="5F90DF"/>
    <a:srgbClr val="5D9BAB"/>
    <a:srgbClr val="C39DD2"/>
    <a:srgbClr val="CFA7DF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98"/>
  </p:normalViewPr>
  <p:slideViewPr>
    <p:cSldViewPr snapToGrid="0">
      <p:cViewPr>
        <p:scale>
          <a:sx n="88" d="100"/>
          <a:sy n="88" d="100"/>
        </p:scale>
        <p:origin x="1160" y="144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tags" Target="tags/tag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8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922111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199" y="1188721"/>
            <a:ext cx="8446911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Arterial Alterations Contributed to Reduced Cognitive Function in Hypertension 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36527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3C:</a:t>
            </a:r>
          </a:p>
          <a:p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Luiz</a:t>
            </a:r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Aparecido</a:t>
            </a:r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Bortolotto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MD, PhD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Heart Institute, University of São Paulo, Brazil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Observational study of global and domain-specific cognitive function and the correlation between cognitive performance and arterial properties in Stage 1 to 3 hypertension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r>
              <a:rPr lang="en-US" sz="2400" dirty="0" err="1"/>
              <a:t>normotension</a:t>
            </a:r>
            <a:r>
              <a:rPr lang="en-US" sz="2400" dirty="0"/>
              <a:t>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Cognitive impairment was more frequent in adults with than without arterial hypertension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Arterial alterations contributed to reduced domain-specific cognitive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Study Population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162 adults; of 120 adults with hypertension, 40% had Stage 2, 30% Stage 1, 30% Stage 3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Exclusion criteria were current smoking, diabetes, arrhythmia, ventricular dysfunction, and neurodegenerative disease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Hypertension group significantly older, fewer were white, shorter duration of education, higher levels of systolic and diastolic blood pressure</a:t>
            </a:r>
          </a:p>
        </p:txBody>
      </p:sp>
    </p:spTree>
    <p:extLst>
      <p:ext uri="{BB962C8B-B14F-4D97-AF65-F5344CB8AC3E}">
        <p14:creationId xmlns:p14="http://schemas.microsoft.com/office/powerpoint/2010/main" val="203265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6" y="1095033"/>
            <a:ext cx="8442960" cy="588623"/>
          </a:xfrm>
        </p:spPr>
        <p:txBody>
          <a:bodyPr/>
          <a:lstStyle/>
          <a:p>
            <a:r>
              <a:rPr lang="en-GB" dirty="0" smtClean="0"/>
              <a:t>Baseline </a:t>
            </a:r>
            <a:r>
              <a:rPr lang="en-GB" dirty="0"/>
              <a:t>Characteristics in Study Patients</a:t>
            </a:r>
            <a:endParaRPr lang="en-GB" baseline="300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32181"/>
              </p:ext>
            </p:extLst>
          </p:nvPr>
        </p:nvGraphicFramePr>
        <p:xfrm>
          <a:off x="557206" y="2017482"/>
          <a:ext cx="8029589" cy="4031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28975"/>
                <a:gridCol w="1928813"/>
                <a:gridCol w="1785937"/>
                <a:gridCol w="1085864"/>
              </a:tblGrid>
              <a:tr h="38009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Variable 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44443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AAAC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Study groups 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p </a:t>
                      </a: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value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AAACE"/>
                    </a:solidFill>
                  </a:tcPr>
                </a:tc>
              </a:tr>
              <a:tr h="44722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Control</a:t>
                      </a:r>
                      <a:r>
                        <a:rPr kumimoji="0" lang="pt-BR" alt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(42</a:t>
                      </a: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HTN</a:t>
                      </a:r>
                      <a:r>
                        <a:rPr kumimoji="0" lang="pt-BR" alt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(120</a:t>
                      </a: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AACE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504D"/>
                    </a:solidFill>
                  </a:tcPr>
                </a:tc>
              </a:tr>
              <a:tr h="4577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Age, mean (SD)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44.74(11.42)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51.07(11.05)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0.003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</a:tr>
              <a:tr h="4577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Sex, Male No (%)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29 (69)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55 (45.8)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0.636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</a:tr>
              <a:tr h="4577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Race, white, No (%)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37(88.1)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83 (69.2)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</a:tr>
              <a:tr h="4577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BMI (kg/m</a:t>
                      </a:r>
                      <a:r>
                        <a:rPr kumimoji="0" lang="en-US" altLang="pt-BR" sz="1600" b="0" i="0" u="none" strike="noStrike" cap="none" normalizeH="0" baseline="30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</a:t>
                      </a:r>
                      <a:r>
                        <a:rPr kumimoji="0" lang="en-US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26.98(3.96)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29.74(4.63)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0.238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</a:tr>
              <a:tr h="4577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Education, mean (SD) y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14.88(4.06)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9.99(4.43)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kumimoji="0" lang="pt-BR" altLang="pt-B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</a:tr>
              <a:tr h="4577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SBP, mean (SD) mmHg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121.90(7.15)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141,45(23,48)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&lt;0.001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</a:tr>
              <a:tr h="4577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DBP, mean (SD) mmHg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76.12(6.95)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87,28(13,42)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0.003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2888343" y="6132397"/>
            <a:ext cx="586988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dirty="0">
                <a:latin typeface="Verdana" charset="0"/>
                <a:ea typeface="Verdana" charset="0"/>
                <a:cs typeface="Verdana" charset="0"/>
              </a:rPr>
              <a:t>BMI, body mass index; DBP, diastolic blood pressure; SBP, systolic blood pressure.</a:t>
            </a:r>
            <a:endParaRPr lang="it-IT" sz="10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66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Results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515096" cy="407565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000" dirty="0"/>
              <a:t>Some arterial parameters significantly higher in hypertension </a:t>
            </a:r>
            <a:r>
              <a:rPr lang="en-US" sz="2000" dirty="0" err="1"/>
              <a:t>vs</a:t>
            </a:r>
            <a:r>
              <a:rPr lang="en-US" sz="2000" dirty="0"/>
              <a:t> control, adjusted for age and difference in blood pressure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Carotid artery diameter, mean pulse wave velocity, mean augmentation index, mean central SBP, mean central DBP 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Scores for global cognitive status significantly lower in hypertension </a:t>
            </a:r>
            <a:r>
              <a:rPr lang="en-US" sz="2000" dirty="0" err="1"/>
              <a:t>vs</a:t>
            </a:r>
            <a:r>
              <a:rPr lang="en-US" sz="2000" dirty="0"/>
              <a:t> control, adjusted for age and duration of education</a:t>
            </a:r>
          </a:p>
          <a:p>
            <a:pPr lvl="1">
              <a:lnSpc>
                <a:spcPct val="100000"/>
              </a:lnSpc>
            </a:pPr>
            <a:r>
              <a:rPr lang="en-US" sz="1800" dirty="0"/>
              <a:t>Mini Mental Status Examination 26.97 </a:t>
            </a:r>
            <a:r>
              <a:rPr lang="en-US" sz="1800" dirty="0" err="1"/>
              <a:t>vs</a:t>
            </a:r>
            <a:r>
              <a:rPr lang="en-US" sz="1800" dirty="0"/>
              <a:t> 28.6 and Montreal Cognitive Assessment 23.86 </a:t>
            </a:r>
            <a:r>
              <a:rPr lang="en-US" sz="1800" dirty="0" err="1"/>
              <a:t>vs</a:t>
            </a:r>
            <a:r>
              <a:rPr lang="en-US" sz="1800" dirty="0"/>
              <a:t> 26.7 (p&lt;0.01 for both)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Each of 5 cognitive function domains significantly lower in hypertension vs control, adjusted for age and duration of </a:t>
            </a:r>
            <a:r>
              <a:rPr lang="en-US" sz="2000" dirty="0" smtClean="0"/>
              <a:t>education</a:t>
            </a:r>
            <a:endParaRPr lang="en-US" sz="2000" dirty="0"/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5933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6" y="1022464"/>
            <a:ext cx="8442960" cy="719250"/>
          </a:xfrm>
        </p:spPr>
        <p:txBody>
          <a:bodyPr/>
          <a:lstStyle/>
          <a:p>
            <a:r>
              <a:rPr lang="en-GB" dirty="0"/>
              <a:t>Cognitive Function in Five Domains by Study Group</a:t>
            </a:r>
            <a:endParaRPr lang="en-GB" baseline="30000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524819"/>
              </p:ext>
            </p:extLst>
          </p:nvPr>
        </p:nvGraphicFramePr>
        <p:xfrm>
          <a:off x="557206" y="2159473"/>
          <a:ext cx="8029589" cy="3484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43291"/>
                <a:gridCol w="1714497"/>
                <a:gridCol w="1785937"/>
                <a:gridCol w="1085864"/>
              </a:tblGrid>
              <a:tr h="54556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Variable 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44443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AAACE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Study groups 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AAC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p </a:t>
                      </a: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value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AAACE"/>
                    </a:solidFill>
                  </a:tcPr>
                </a:tc>
              </a:tr>
              <a:tr h="54556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Control</a:t>
                      </a:r>
                      <a:r>
                        <a:rPr kumimoji="0" lang="pt-BR" alt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(42</a:t>
                      </a:r>
                      <a:r>
                        <a:rPr kumimoji="0" lang="en-US" altLang="pt-B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AACE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HTN</a:t>
                      </a:r>
                      <a:r>
                        <a:rPr kumimoji="0" lang="pt-BR" altLang="pt-B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kumimoji="0" lang="en-US" altLang="pt-B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(125)</a:t>
                      </a: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AACE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pt-BR" altLang="pt-B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44443" marR="44443" marT="0" marB="0" anchor="ctr" horzOverflow="overflow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504D"/>
                    </a:solidFill>
                  </a:tcPr>
                </a:tc>
              </a:tr>
              <a:tr h="478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Language</a:t>
                      </a:r>
                      <a:endParaRPr kumimoji="0" lang="pt-BR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86,18±6</a:t>
                      </a:r>
                    </a:p>
                  </a:txBody>
                  <a:tcPr marL="28110" marR="28110" marT="0" marB="0" anchor="ctr" horzOverflow="overflow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68,03±5</a:t>
                      </a:r>
                    </a:p>
                  </a:txBody>
                  <a:tcPr marL="28110" marR="28110" marT="0" marB="0" anchor="ctr" horzOverflow="overflow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&lt;0.01</a:t>
                      </a:r>
                      <a:endParaRPr kumimoji="0" lang="en-US" altLang="it-IT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28110" marR="28110" marT="0" marB="0" anchor="ctr" horzOverflow="overflow"/>
                </a:tc>
              </a:tr>
              <a:tr h="478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Memory</a:t>
                      </a:r>
                      <a:endParaRPr kumimoji="0" lang="pt-BR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62.91±4</a:t>
                      </a:r>
                    </a:p>
                  </a:txBody>
                  <a:tcPr marL="2811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56.21±4</a:t>
                      </a:r>
                    </a:p>
                  </a:txBody>
                  <a:tcPr marL="2811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&lt;0.01</a:t>
                      </a:r>
                      <a:endParaRPr kumimoji="0" lang="en-US" altLang="it-IT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28110" marR="28110" marT="0" marB="0" anchor="ctr" horzOverflow="overflow"/>
                </a:tc>
              </a:tr>
              <a:tr h="478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Executive Functions (time, s)</a:t>
                      </a:r>
                      <a:endParaRPr kumimoji="0" lang="pt-BR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192±26</a:t>
                      </a:r>
                    </a:p>
                  </a:txBody>
                  <a:tcPr marL="2811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332±54</a:t>
                      </a:r>
                    </a:p>
                  </a:txBody>
                  <a:tcPr marL="2811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&lt;0.05</a:t>
                      </a:r>
                      <a:endParaRPr kumimoji="0" lang="en-US" altLang="it-IT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28110" marR="28110" marT="0" marB="0" anchor="ctr" horzOverflow="overflow"/>
                </a:tc>
              </a:tr>
              <a:tr h="478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Spatial and visual perception</a:t>
                      </a:r>
                      <a:endParaRPr kumimoji="0" lang="pt-BR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38.58±3</a:t>
                      </a:r>
                    </a:p>
                  </a:txBody>
                  <a:tcPr marL="2811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34.83±4</a:t>
                      </a:r>
                    </a:p>
                  </a:txBody>
                  <a:tcPr marL="2811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&lt;0.05</a:t>
                      </a:r>
                      <a:endParaRPr kumimoji="0" lang="en-US" altLang="it-IT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28110" marR="28110" marT="0" marB="0" anchor="ctr" horzOverflow="overflow"/>
                </a:tc>
              </a:tr>
              <a:tr h="4787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Concentration </a:t>
                      </a:r>
                      <a:endParaRPr kumimoji="0" lang="pt-BR" altLang="it-IT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200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78.05±7</a:t>
                      </a:r>
                    </a:p>
                  </a:txBody>
                  <a:tcPr marL="2811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56.23±7</a:t>
                      </a:r>
                    </a:p>
                  </a:txBody>
                  <a:tcPr marL="28110" marR="28110" marT="0" marB="0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charset="0"/>
                          <a:ea typeface="Verdana" charset="0"/>
                          <a:cs typeface="Verdana" charset="0"/>
                        </a:rPr>
                        <a:t>&lt;0.01</a:t>
                      </a:r>
                      <a:endParaRPr kumimoji="0" lang="en-US" altLang="it-IT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28110" marR="28110" marT="0" marB="0" anchor="ctr" horzOverflow="overflow"/>
                </a:tc>
              </a:tr>
            </a:tbl>
          </a:graphicData>
        </a:graphic>
      </p:graphicFrame>
      <p:sp>
        <p:nvSpPr>
          <p:cNvPr id="7" name="Rettangolo 6"/>
          <p:cNvSpPr/>
          <p:nvPr/>
        </p:nvSpPr>
        <p:spPr>
          <a:xfrm>
            <a:off x="557207" y="5673381"/>
            <a:ext cx="82296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dirty="0">
                <a:latin typeface="Verdana" charset="0"/>
                <a:ea typeface="Verdana" charset="0"/>
                <a:cs typeface="Verdana" charset="0"/>
              </a:rPr>
              <a:t>HTN, hypertension.</a:t>
            </a:r>
            <a:endParaRPr lang="it-IT" sz="10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86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6" y="1022463"/>
            <a:ext cx="8442960" cy="530565"/>
          </a:xfrm>
        </p:spPr>
        <p:txBody>
          <a:bodyPr/>
          <a:lstStyle/>
          <a:p>
            <a:pPr eaLnBrk="1" hangingPunct="1"/>
            <a:r>
              <a:rPr lang="en-US" dirty="0"/>
              <a:t>Correlation of Arterial Properties and Cognitive Outcomes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962280"/>
            <a:ext cx="8455025" cy="432240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900" dirty="0"/>
              <a:t>Significant inverse relation found between augmentation index and global cognitive tests, adjusted for age and duration of education 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Augmentation index correlated with executive function, language, visual spatial perception, concentration 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Pulse wave velocity correlated with executive function, memory, concentration 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Carotid diameter correlated with executive function, visual spatial perception</a:t>
            </a:r>
          </a:p>
          <a:p>
            <a:pPr>
              <a:lnSpc>
                <a:spcPct val="100000"/>
              </a:lnSpc>
            </a:pPr>
            <a:r>
              <a:rPr lang="en-US" sz="1900" dirty="0"/>
              <a:t>Causal relation between arterial alterations and cognitive performance could not be established in this study </a:t>
            </a:r>
          </a:p>
        </p:txBody>
      </p:sp>
    </p:spTree>
    <p:extLst>
      <p:ext uri="{BB962C8B-B14F-4D97-AF65-F5344CB8AC3E}">
        <p14:creationId xmlns:p14="http://schemas.microsoft.com/office/powerpoint/2010/main" val="201626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199" y="1188721"/>
            <a:ext cx="8446911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Arterial Alterations Contributed to Reduced Cognitive Function in Hypertension 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365272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POS 3C:</a:t>
            </a:r>
          </a:p>
          <a:p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Luiz</a:t>
            </a:r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Aparecido</a:t>
            </a:r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Bortolotto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, MD, PhD</a:t>
            </a:r>
          </a:p>
          <a:p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Heart Institute, University of São Paulo, Brazil</a:t>
            </a:r>
          </a:p>
        </p:txBody>
      </p:sp>
    </p:spTree>
    <p:extLst>
      <p:ext uri="{BB962C8B-B14F-4D97-AF65-F5344CB8AC3E}">
        <p14:creationId xmlns:p14="http://schemas.microsoft.com/office/powerpoint/2010/main" val="93017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4747</TotalTime>
  <Words>540</Words>
  <Application>Microsoft Macintosh PowerPoint</Application>
  <PresentationFormat>Presentazione su schermo (4:3)</PresentationFormat>
  <Paragraphs>98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ＭＳ Ｐゴシック</vt:lpstr>
      <vt:lpstr>Verdana</vt:lpstr>
      <vt:lpstr>Wingdings</vt:lpstr>
      <vt:lpstr>Arial</vt:lpstr>
      <vt:lpstr>1_Custom Design</vt:lpstr>
      <vt:lpstr>Arterial Alterations Contributed to Reduced Cognitive Function in Hypertension </vt:lpstr>
      <vt:lpstr>Overview</vt:lpstr>
      <vt:lpstr>Study Population</vt:lpstr>
      <vt:lpstr>Baseline Characteristics in Study Patients</vt:lpstr>
      <vt:lpstr>Results</vt:lpstr>
      <vt:lpstr>Cognitive Function in Five Domains by Study Group</vt:lpstr>
      <vt:lpstr>Correlation of Arterial Properties and Cognitive Outcomes</vt:lpstr>
      <vt:lpstr>Arterial Alterations Contributed to Reduced Cognitive Function in Hypertension 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Arterial Alterations Contributed to Reduced Cognitive Function in Hypertension </dc:title>
  <dc:subject/>
  <dc:creator>GM</dc:creator>
  <cp:keywords/>
  <dc:description/>
  <cp:lastModifiedBy>Giorgio Mantovani</cp:lastModifiedBy>
  <cp:revision>711</cp:revision>
  <dcterms:created xsi:type="dcterms:W3CDTF">2005-05-27T15:08:01Z</dcterms:created>
  <dcterms:modified xsi:type="dcterms:W3CDTF">2016-07-04T11:13:16Z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