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3"/>
  </p:notesMasterIdLst>
  <p:handoutMasterIdLst>
    <p:handoutMasterId r:id="rId14"/>
  </p:handoutMasterIdLst>
  <p:sldIdLst>
    <p:sldId id="350" r:id="rId4"/>
    <p:sldId id="351" r:id="rId5"/>
    <p:sldId id="352" r:id="rId6"/>
    <p:sldId id="354" r:id="rId7"/>
    <p:sldId id="353" r:id="rId8"/>
    <p:sldId id="355" r:id="rId9"/>
    <p:sldId id="356" r:id="rId10"/>
    <p:sldId id="357" r:id="rId11"/>
    <p:sldId id="358" r:id="rId12"/>
  </p:sldIdLst>
  <p:sldSz cx="9144000" cy="6858000" type="screen4x3"/>
  <p:notesSz cx="6985000" cy="9271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0DF"/>
    <a:srgbClr val="5AAACE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9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201093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263467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Blood Pressure Level to Prevent Cognitive Decline in Older Adults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25508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3C: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Chiara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Lorenzi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AOU, University of Florence, Italy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/>
              <a:t>Observational study of older adults with cognitive impairment showed that high-normal levels of systolic blood pressure (SBP) of 130-145 </a:t>
            </a:r>
            <a:r>
              <a:rPr lang="en-US" sz="2200" dirty="0" smtClean="0"/>
              <a:t>mmHg </a:t>
            </a:r>
            <a:r>
              <a:rPr lang="en-US" sz="2200" dirty="0"/>
              <a:t>may be the optimal target to reduce the progression of cognitive decline and reduce the risk of mortality at 3 years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Relation between blood pressure and cognitive impairment complex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Scarce and contradictory data on prognostic role of high blood pressure in this population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Many studies demonstrated high blood pressure can increase dementia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Study Design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198 patients included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135 patients had dementia at baseline, 68.9% had cognitive follow-up at baseline and 3 years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Evaluated 3-year association between clinic blood pressure (CBP), ambulatory blood pressure monitoring (ABPM), and antihypertensive medications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Patients divided into </a:t>
            </a:r>
            <a:r>
              <a:rPr lang="en-US" sz="2400" dirty="0" err="1"/>
              <a:t>tertiles</a:t>
            </a:r>
            <a:r>
              <a:rPr lang="en-US" sz="2400" dirty="0"/>
              <a:t> based on CBP and ABPM</a:t>
            </a:r>
          </a:p>
        </p:txBody>
      </p:sp>
    </p:spTree>
    <p:extLst>
      <p:ext uri="{BB962C8B-B14F-4D97-AF65-F5344CB8AC3E}">
        <p14:creationId xmlns:p14="http://schemas.microsoft.com/office/powerpoint/2010/main" val="19369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2" y="1022464"/>
            <a:ext cx="8034443" cy="791822"/>
          </a:xfrm>
        </p:spPr>
        <p:txBody>
          <a:bodyPr/>
          <a:lstStyle/>
          <a:p>
            <a:r>
              <a:rPr lang="en-GB" dirty="0" err="1"/>
              <a:t>Tertiles</a:t>
            </a:r>
            <a:r>
              <a:rPr lang="en-GB" dirty="0"/>
              <a:t> of Patients By Clinic and Ambulatory Blood Pressure</a:t>
            </a:r>
            <a:endParaRPr lang="en-GB" baseline="30000" dirty="0"/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825978"/>
              </p:ext>
            </p:extLst>
          </p:nvPr>
        </p:nvGraphicFramePr>
        <p:xfrm>
          <a:off x="785813" y="2303422"/>
          <a:ext cx="7572374" cy="318298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369471"/>
                <a:gridCol w="2376436"/>
                <a:gridCol w="1962954"/>
                <a:gridCol w="1863513"/>
              </a:tblGrid>
              <a:tr h="795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Tertiles</a:t>
                      </a:r>
                      <a:endParaRPr kumimoji="0" lang="en-GB" altLang="it-IT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Clinical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</a:t>
                      </a:r>
                      <a:endParaRPr kumimoji="0" lang="en-GB" altLang="it-IT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Daytime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</a:t>
                      </a:r>
                      <a:endParaRPr kumimoji="0" lang="en-GB" altLang="it-IT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Nighttime</a:t>
                      </a:r>
                      <a:endParaRPr kumimoji="0" lang="en-GB" altLang="it-IT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</a:t>
                      </a:r>
                      <a:endParaRPr kumimoji="0" lang="en-GB" altLang="it-IT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/>
                </a:tc>
              </a:tr>
              <a:tr h="795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Lower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≤125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≤128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≤119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95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Average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126-149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129-144 </a:t>
                      </a: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120-135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Higher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≥150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≥145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≥136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kumimoji="0" lang="en-GB" altLang="it-IT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T="45729" marB="45729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785812" y="5505840"/>
            <a:ext cx="77485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SBP, systolic blood pressure.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06" y="1022464"/>
            <a:ext cx="8263049" cy="423904"/>
          </a:xfrm>
        </p:spPr>
        <p:txBody>
          <a:bodyPr/>
          <a:lstStyle/>
          <a:p>
            <a:r>
              <a:rPr lang="en-GB" sz="2600" dirty="0"/>
              <a:t>Baseline Characteristics in Study of Cognitive Decline</a:t>
            </a:r>
            <a:endParaRPr lang="en-GB" sz="2600" baseline="30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50546"/>
              </p:ext>
            </p:extLst>
          </p:nvPr>
        </p:nvGraphicFramePr>
        <p:xfrm>
          <a:off x="557207" y="1683685"/>
          <a:ext cx="8029587" cy="44245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8975"/>
                <a:gridCol w="1928813"/>
                <a:gridCol w="1328740"/>
                <a:gridCol w="1543059"/>
              </a:tblGrid>
              <a:tr h="53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Total</a:t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sample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Cognitive</a:t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follow-up 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Telephone</a:t>
                      </a:r>
                      <a:b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follow-up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Sample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=198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N=135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</a:t>
                      </a: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=63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79 ± 5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79 ± 5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79 ± 5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Female, n (%)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126 (63,6%)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92 (68,1%)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34 (54,0%)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Dementia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121 (61,1%)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93 (68,9%)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 (44,4%)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High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blood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pressure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142 (71,7%)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98 (72,6%)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44 (69,8%)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Vascular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comorbosity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index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1,5 ± 1,2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1,5 ± 1,3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1,5 ± 1,1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Antihypertensive drugs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136 (68,7%)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95 (70,4%)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41 (65,1%)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Clinic SBP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139,3 ± 20,9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137,4 ± 19,9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143,3 ± 22,5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Clinic 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DBP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76,3 ± 10,3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76,1 ± 10,5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76,6 ± 10,0</a:t>
                      </a:r>
                    </a:p>
                  </a:txBody>
                  <a:tcPr marL="58256" marR="58256" marT="0" marB="0" anchor="ctr" horzOverflow="overflow"/>
                </a:tc>
              </a:tr>
              <a:tr h="2589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daytime SBP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136,9 ± 15,6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135,6 ± 15,0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139,6± 16,6</a:t>
                      </a:r>
                    </a:p>
                  </a:txBody>
                  <a:tcPr marL="58256" marR="58256" marT="0" marB="0" anchor="ctr" horzOverflow="overflow"/>
                </a:tc>
              </a:tr>
              <a:tr h="53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night-time SBP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129,1 ± 18,4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</a:t>
                      </a:r>
                      <a:r>
                        <a:rPr kumimoji="0" lang="it-IT" altLang="it-IT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</a:t>
                      </a:r>
                      <a:r>
                        <a:rPr kumimoji="0" lang="it-IT" altLang="it-IT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=185)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126,2 ± 17,1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(n=124)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135,1 ± 19,7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</a:t>
                      </a:r>
                      <a:r>
                        <a:rPr kumimoji="0" lang="it-IT" altLang="it-IT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</a:t>
                      </a:r>
                      <a:r>
                        <a:rPr kumimoji="0" lang="it-IT" altLang="it-IT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=61)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</a:tr>
              <a:tr h="2541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MMSE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22,4 ± 4,4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21,8 ± 4,6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23,6 ± 3,8</a:t>
                      </a:r>
                    </a:p>
                  </a:txBody>
                  <a:tcPr marL="58256" marR="58256" marT="0" marB="0" anchor="ctr" horzOverflow="overflow"/>
                </a:tc>
              </a:tr>
              <a:tr h="2541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Lost BADL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0,9 ± 1,2 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0,9 ± 1,2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0,9 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± 1,4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58256" marR="58256" marT="0" marB="0" anchor="ctr" horzOverflow="overflow"/>
                </a:tc>
              </a:tr>
              <a:tr h="2541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Lost IADL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2,7 ± 2,4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3,0 ± 2,5</a:t>
                      </a:r>
                    </a:p>
                  </a:txBody>
                  <a:tcPr marL="58256" marR="58256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2,4 ± 2,2</a:t>
                      </a:r>
                    </a:p>
                  </a:txBody>
                  <a:tcPr marL="58256" marR="58256" marT="0" marB="0" anchor="ctr" horzOverflow="overflow"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819951" y="6122743"/>
            <a:ext cx="671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BADL, basic activities of daily living; DBP, diastolic blood pressure; IADL, instrumental activities of daily living; MMSE, Mini Mental State Examination; SBP, systolic blood pressure.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No association between clinic SBP and event rate across </a:t>
            </a:r>
            <a:r>
              <a:rPr lang="en-US" dirty="0" err="1"/>
              <a:t>tertiles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Higher rate of morality with higher mean nighttime SBP in treated (p=0.005) and untreated patients (p=0.008)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Independent association, after adjustment for age, sex, functional status, and cognitive status</a:t>
            </a:r>
          </a:p>
          <a:p>
            <a:pPr>
              <a:lnSpc>
                <a:spcPct val="100000"/>
              </a:lnSpc>
            </a:pPr>
            <a:r>
              <a:rPr lang="en-US" dirty="0"/>
              <a:t> Higher rate of mortality with higher mean daytime SBP, but not significant </a:t>
            </a:r>
          </a:p>
        </p:txBody>
      </p:sp>
    </p:spTree>
    <p:extLst>
      <p:ext uri="{BB962C8B-B14F-4D97-AF65-F5344CB8AC3E}">
        <p14:creationId xmlns:p14="http://schemas.microsoft.com/office/powerpoint/2010/main" val="8623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 No association between cognitive outcomes and CBP</a:t>
            </a:r>
          </a:p>
          <a:p>
            <a:pPr>
              <a:lnSpc>
                <a:spcPct val="100000"/>
              </a:lnSpc>
            </a:pPr>
            <a:r>
              <a:rPr lang="en-US" dirty="0"/>
              <a:t> Greater progression in cognitive decline with lower mean SBP (p=0.029)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Similar trend for lower mean nighttime SBP, but not significant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Independent association between lower daytime SBP and progression of cognitive decline (p=0.026), after </a:t>
            </a:r>
            <a:r>
              <a:rPr lang="en-US" dirty="0" smtClean="0"/>
              <a:t>adjustment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Association </a:t>
            </a:r>
            <a:r>
              <a:rPr lang="en-US" dirty="0"/>
              <a:t>between treatment and greater progression in cognitive decline with lower mean daytime SBP (p=0.002) and lower mean nighttime SBP (p=0.033), compared with those patients not treated</a:t>
            </a:r>
          </a:p>
        </p:txBody>
      </p:sp>
    </p:spTree>
    <p:extLst>
      <p:ext uri="{BB962C8B-B14F-4D97-AF65-F5344CB8AC3E}">
        <p14:creationId xmlns:p14="http://schemas.microsoft.com/office/powerpoint/2010/main" val="22315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263467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Blood Pressure Level to Prevent Cognitive Decline in Older Adults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25508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3C: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Chiara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Lorenzi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AOU, University of Florence, Italy</a:t>
            </a:r>
          </a:p>
        </p:txBody>
      </p:sp>
    </p:spTree>
    <p:extLst>
      <p:ext uri="{BB962C8B-B14F-4D97-AF65-F5344CB8AC3E}">
        <p14:creationId xmlns:p14="http://schemas.microsoft.com/office/powerpoint/2010/main" val="3729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538</Words>
  <Application>Microsoft Macintosh PowerPoint</Application>
  <PresentationFormat>Presentazione su schermo (4:3)</PresentationFormat>
  <Paragraphs>132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ＭＳ Ｐゴシック</vt:lpstr>
      <vt:lpstr>Verdana</vt:lpstr>
      <vt:lpstr>Wingdings</vt:lpstr>
      <vt:lpstr>Arial</vt:lpstr>
      <vt:lpstr>1_Custom Design</vt:lpstr>
      <vt:lpstr>Optimal Blood Pressure Level to Prevent Cognitive Decline in Older Adults</vt:lpstr>
      <vt:lpstr>Overview</vt:lpstr>
      <vt:lpstr>Study Design</vt:lpstr>
      <vt:lpstr>Tertiles of Patients By Clinic and Ambulatory Blood Pressure</vt:lpstr>
      <vt:lpstr>Baseline Characteristics in Study of Cognitive Decline</vt:lpstr>
      <vt:lpstr>Results</vt:lpstr>
      <vt:lpstr>Results</vt:lpstr>
      <vt:lpstr>Results</vt:lpstr>
      <vt:lpstr>Optimal Blood Pressure Level to Prevent Cognitive Decline in Older Adults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Blood Pressure Level to Prevent Cognitive Decline in Older Adults</dc:title>
  <dc:subject/>
  <dc:creator>GM</dc:creator>
  <cp:keywords/>
  <dc:description/>
  <cp:lastModifiedBy>Giorgio Mantovani</cp:lastModifiedBy>
  <cp:revision>705</cp:revision>
  <dcterms:created xsi:type="dcterms:W3CDTF">2005-05-27T15:08:01Z</dcterms:created>
  <dcterms:modified xsi:type="dcterms:W3CDTF">2016-07-04T11:12:02Z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