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2"/>
  </p:notesMasterIdLst>
  <p:handoutMasterIdLst>
    <p:handoutMasterId r:id="rId13"/>
  </p:handoutMasterIdLst>
  <p:sldIdLst>
    <p:sldId id="334" r:id="rId4"/>
    <p:sldId id="343" r:id="rId5"/>
    <p:sldId id="344" r:id="rId6"/>
    <p:sldId id="345" r:id="rId7"/>
    <p:sldId id="346" r:id="rId8"/>
    <p:sldId id="347" r:id="rId9"/>
    <p:sldId id="348" r:id="rId10"/>
    <p:sldId id="349" r:id="rId11"/>
  </p:sldIdLst>
  <p:sldSz cx="9144000" cy="6858000" type="screen4x3"/>
  <p:notesSz cx="6985000" cy="9271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0DF"/>
    <a:srgbClr val="5AAACE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5018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/>
          </a:bodyPr>
          <a:lstStyle/>
          <a:p>
            <a:r>
              <a:rPr lang="en-US" dirty="0" smtClean="0"/>
              <a:t>Orthostatic Hypertension: Impact on Cardiovascular Risk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1A: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Jean-Jacques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Mourad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MD</a:t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CHU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Avicenne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Bobigny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France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r>
              <a:rPr lang="en-US" sz="2400" dirty="0"/>
              <a:t>Orthostatic hypertension (OH) is poorly understood</a:t>
            </a:r>
          </a:p>
          <a:p>
            <a:r>
              <a:rPr lang="en-US" sz="2400" dirty="0"/>
              <a:t>An association between mortality and OH has been demonstrated by evolving research</a:t>
            </a:r>
          </a:p>
          <a:p>
            <a:r>
              <a:rPr lang="en-US" sz="2400" dirty="0"/>
              <a:t>A review of the current understanding shows further research is required to determine whether OH is a risk factor or a risk marker of CV disease, and whether OH plays an independent role in specific populations</a:t>
            </a:r>
          </a:p>
          <a:p>
            <a:r>
              <a:rPr lang="en-US" sz="2400" dirty="0"/>
              <a:t>An agreed definition of OH and its optimal treatment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3"/>
            <a:ext cx="8500985" cy="4605027"/>
          </a:xfrm>
        </p:spPr>
        <p:txBody>
          <a:bodyPr/>
          <a:lstStyle/>
          <a:p>
            <a:r>
              <a:rPr lang="en-GB" sz="2300" dirty="0" smtClean="0"/>
              <a:t>OH first described in 1985 </a:t>
            </a:r>
          </a:p>
          <a:p>
            <a:pPr lvl="1"/>
            <a:r>
              <a:rPr lang="en-GB" sz="2100" dirty="0" smtClean="0"/>
              <a:t>[</a:t>
            </a:r>
            <a:r>
              <a:rPr lang="en-GB" sz="2100" dirty="0" err="1" smtClean="0"/>
              <a:t>Streeten</a:t>
            </a:r>
            <a:r>
              <a:rPr lang="en-GB" sz="2100" dirty="0" smtClean="0"/>
              <a:t> DH et al. </a:t>
            </a:r>
            <a:r>
              <a:rPr lang="en-GB" sz="2100" i="1" dirty="0" smtClean="0"/>
              <a:t>Hypertension</a:t>
            </a:r>
            <a:r>
              <a:rPr lang="en-GB" sz="2100" dirty="0" smtClean="0"/>
              <a:t> 1985] </a:t>
            </a:r>
          </a:p>
          <a:p>
            <a:r>
              <a:rPr lang="en-GB" sz="2300" dirty="0" smtClean="0"/>
              <a:t>Current definition: increase in systolic blood pressure (SBP) ≥20 mmHg when assuming an upright position (head-up tilting to 70 degrees within the study) from the supine position or a ≥20 mmHg increase in SBP after standing</a:t>
            </a:r>
          </a:p>
          <a:p>
            <a:pPr lvl="1"/>
            <a:r>
              <a:rPr lang="en-GB" sz="2100" dirty="0" smtClean="0"/>
              <a:t>[</a:t>
            </a:r>
            <a:r>
              <a:rPr lang="en-GB" sz="2100" dirty="0" err="1" smtClean="0"/>
              <a:t>Kario</a:t>
            </a:r>
            <a:r>
              <a:rPr lang="en-GB" sz="2100" dirty="0" smtClean="0"/>
              <a:t> K et al. </a:t>
            </a:r>
            <a:r>
              <a:rPr lang="en-GB" sz="2100" i="1" dirty="0" smtClean="0"/>
              <a:t>J Am </a:t>
            </a:r>
            <a:r>
              <a:rPr lang="en-GB" sz="2100" i="1" dirty="0" err="1" smtClean="0"/>
              <a:t>Coll</a:t>
            </a:r>
            <a:r>
              <a:rPr lang="en-GB" sz="2100" i="1" dirty="0" smtClean="0"/>
              <a:t> </a:t>
            </a:r>
            <a:r>
              <a:rPr lang="en-GB" sz="2100" dirty="0" err="1" smtClean="0"/>
              <a:t>Cardiol</a:t>
            </a:r>
            <a:r>
              <a:rPr lang="en-GB" sz="2100" dirty="0" smtClean="0"/>
              <a:t> 2002]</a:t>
            </a:r>
          </a:p>
          <a:p>
            <a:r>
              <a:rPr lang="en-GB" sz="2300" dirty="0" smtClean="0"/>
              <a:t>Mechanisms of OH unclear, may differ by age, systolic or diastolic hypertension, normotensive or treated or untreated hypertensive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4806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Possible Mechanisms of </a:t>
            </a:r>
            <a:r>
              <a:rPr lang="en-GB" dirty="0" smtClean="0"/>
              <a:t>OH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786625" y="6191455"/>
            <a:ext cx="36215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Published in </a:t>
            </a:r>
            <a:r>
              <a:rPr lang="en-GB" sz="1000" b="0" dirty="0" err="1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Kario</a:t>
            </a: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 K. Nat. Rev. </a:t>
            </a:r>
            <a:r>
              <a:rPr lang="en-GB" sz="1000" b="0" dirty="0" err="1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Nephrol</a:t>
            </a: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. 2013;9:726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718411" y="1805215"/>
            <a:ext cx="6411263" cy="4289426"/>
            <a:chOff x="1718411" y="1805215"/>
            <a:chExt cx="6411263" cy="4289426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852753" y="1805215"/>
              <a:ext cx="6142579" cy="4289426"/>
              <a:chOff x="793" y="572"/>
              <a:chExt cx="4152" cy="3066"/>
            </a:xfrm>
          </p:grpSpPr>
          <p:pic>
            <p:nvPicPr>
              <p:cNvPr id="7" name="Picture 1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" y="572"/>
                <a:ext cx="4152" cy="30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798" y="2205"/>
                <a:ext cx="1719" cy="1361"/>
                <a:chOff x="798" y="2205"/>
                <a:chExt cx="1719" cy="1361"/>
              </a:xfrm>
            </p:grpSpPr>
            <p:sp>
              <p:nvSpPr>
                <p:cNvPr id="9" name="Rectangle 14"/>
                <p:cNvSpPr>
                  <a:spLocks noChangeArrowheads="1"/>
                </p:cNvSpPr>
                <p:nvPr/>
              </p:nvSpPr>
              <p:spPr bwMode="auto">
                <a:xfrm>
                  <a:off x="798" y="2205"/>
                  <a:ext cx="1497" cy="1361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dirty="0" smtClean="0">
                    <a:solidFill>
                      <a:srgbClr val="000000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10" name="Rectangle 15"/>
                <p:cNvSpPr>
                  <a:spLocks noChangeArrowheads="1"/>
                </p:cNvSpPr>
                <p:nvPr/>
              </p:nvSpPr>
              <p:spPr bwMode="auto">
                <a:xfrm>
                  <a:off x="2109" y="2614"/>
                  <a:ext cx="408" cy="31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dirty="0" smtClean="0">
                    <a:solidFill>
                      <a:srgbClr val="000000"/>
                    </a:solidFill>
                    <a:ea typeface="ＭＳ Ｐゴシック" pitchFamily="34" charset="-128"/>
                  </a:endParaRPr>
                </a:p>
              </p:txBody>
            </p:sp>
          </p:grpSp>
        </p:grpSp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1718411" y="3100717"/>
              <a:ext cx="2160588" cy="534807"/>
            </a:xfrm>
            <a:prstGeom prst="ellipse">
              <a:avLst/>
            </a:prstGeom>
            <a:noFill/>
            <a:ln w="38100">
              <a:solidFill>
                <a:srgbClr val="C050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dirty="0" smtClean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5969086" y="3097888"/>
              <a:ext cx="2160588" cy="605306"/>
            </a:xfrm>
            <a:prstGeom prst="ellipse">
              <a:avLst/>
            </a:prstGeom>
            <a:noFill/>
            <a:ln w="38100">
              <a:solidFill>
                <a:srgbClr val="C050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dirty="0" smtClean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5901915" y="4722829"/>
              <a:ext cx="2160588" cy="382928"/>
            </a:xfrm>
            <a:prstGeom prst="ellipse">
              <a:avLst/>
            </a:prstGeom>
            <a:noFill/>
            <a:ln w="38100">
              <a:solidFill>
                <a:srgbClr val="C050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dirty="0" smtClean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4" name="ZoneTexte 12"/>
            <p:cNvSpPr txBox="1"/>
            <p:nvPr/>
          </p:nvSpPr>
          <p:spPr>
            <a:xfrm>
              <a:off x="1852753" y="4700513"/>
              <a:ext cx="37059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9700" indent="-139700">
                <a:buFont typeface="Arial" charset="0"/>
                <a:buChar char="•"/>
              </a:pPr>
              <a:r>
                <a:rPr lang="en-GB" sz="1200" b="0" dirty="0" smtClean="0">
                  <a:solidFill>
                    <a:schemeClr val="bg1"/>
                  </a:solidFill>
                  <a:latin typeface="Verdana" charset="0"/>
                  <a:ea typeface="Verdana" charset="0"/>
                  <a:cs typeface="Verdana" charset="0"/>
                </a:rPr>
                <a:t>Excessive venous </a:t>
              </a:r>
              <a:r>
                <a:rPr lang="en-GB" sz="1200" b="0" dirty="0" smtClean="0">
                  <a:solidFill>
                    <a:schemeClr val="bg1"/>
                  </a:solidFill>
                  <a:latin typeface="Verdana" charset="0"/>
                  <a:ea typeface="Verdana" charset="0"/>
                  <a:cs typeface="Verdana" charset="0"/>
                </a:rPr>
                <a:t>pooling</a:t>
              </a:r>
            </a:p>
            <a:p>
              <a:pPr marL="139700" indent="-139700">
                <a:buFont typeface="Arial" charset="0"/>
                <a:buChar char="•"/>
              </a:pPr>
              <a:endParaRPr lang="en-GB" sz="1200" b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endParaRPr>
            </a:p>
            <a:p>
              <a:pPr marL="139700" indent="-139700">
                <a:buFont typeface="Arial" charset="0"/>
                <a:buChar char="•"/>
              </a:pPr>
              <a:r>
                <a:rPr lang="en-GB" sz="1200" b="0" dirty="0" smtClean="0">
                  <a:solidFill>
                    <a:schemeClr val="bg1"/>
                  </a:solidFill>
                  <a:latin typeface="Verdana" charset="0"/>
                  <a:ea typeface="Verdana" charset="0"/>
                  <a:cs typeface="Verdana" charset="0"/>
                </a:rPr>
                <a:t>Overshooting of sympathetic activation</a:t>
              </a:r>
            </a:p>
            <a:p>
              <a:pPr marL="139700" indent="-139700">
                <a:buFont typeface="Arial" charset="0"/>
                <a:buChar char="•"/>
              </a:pPr>
              <a:endParaRPr lang="en-GB" sz="1200" b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endParaRPr>
            </a:p>
            <a:p>
              <a:pPr marL="139700" indent="-139700">
                <a:buFont typeface="Arial" charset="0"/>
                <a:buChar char="•"/>
              </a:pPr>
              <a:r>
                <a:rPr lang="en-GB" sz="1200" b="0" dirty="0" smtClean="0">
                  <a:solidFill>
                    <a:schemeClr val="bg1"/>
                  </a:solidFill>
                  <a:latin typeface="Verdana" charset="0"/>
                  <a:ea typeface="Verdana" charset="0"/>
                  <a:cs typeface="Verdana" charset="0"/>
                </a:rPr>
                <a:t>Inadequate responses at the vascular level</a:t>
              </a:r>
              <a:endParaRPr lang="en-GB" sz="1200" b="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720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52778" y="1608667"/>
            <a:ext cx="8579555" cy="4868333"/>
          </a:xfrm>
        </p:spPr>
        <p:txBody>
          <a:bodyPr/>
          <a:lstStyle/>
          <a:p>
            <a:r>
              <a:rPr lang="en-US" sz="2300" dirty="0"/>
              <a:t>OH is not a benign condition</a:t>
            </a:r>
          </a:p>
          <a:p>
            <a:r>
              <a:rPr lang="en-US" sz="2300" dirty="0"/>
              <a:t>Silent cerebrovascular disease and standing OH linked in elderly patients with hypertension [</a:t>
            </a:r>
            <a:r>
              <a:rPr lang="en-US" sz="2300" dirty="0" err="1"/>
              <a:t>Kario</a:t>
            </a:r>
            <a:r>
              <a:rPr lang="en-US" sz="2300" dirty="0"/>
              <a:t> K et al. </a:t>
            </a:r>
            <a:r>
              <a:rPr lang="en-US" sz="2300" i="1" dirty="0"/>
              <a:t>J Am </a:t>
            </a:r>
            <a:r>
              <a:rPr lang="en-US" sz="2300" i="1" dirty="0" err="1"/>
              <a:t>Coll</a:t>
            </a:r>
            <a:r>
              <a:rPr lang="en-US" sz="2300" i="1" dirty="0"/>
              <a:t> </a:t>
            </a:r>
            <a:r>
              <a:rPr lang="en-US" sz="2300" dirty="0" err="1"/>
              <a:t>Cardiol</a:t>
            </a:r>
            <a:r>
              <a:rPr lang="en-US" sz="2300" dirty="0"/>
              <a:t> 2002]</a:t>
            </a:r>
          </a:p>
          <a:p>
            <a:r>
              <a:rPr lang="en-US" sz="2300" dirty="0"/>
              <a:t>Association between orthostatic increases and decreases in SBP and brain lesions in Atherosclerosis Risk in Communities study [</a:t>
            </a:r>
            <a:r>
              <a:rPr lang="en-US" sz="2300" dirty="0" err="1"/>
              <a:t>Yatsuya</a:t>
            </a:r>
            <a:r>
              <a:rPr lang="en-US" sz="2300" dirty="0"/>
              <a:t> Y et al. </a:t>
            </a:r>
            <a:r>
              <a:rPr lang="en-US" sz="2300" i="1" dirty="0"/>
              <a:t>Hypertension</a:t>
            </a:r>
            <a:r>
              <a:rPr lang="en-US" sz="2300" dirty="0"/>
              <a:t> 2011]</a:t>
            </a:r>
          </a:p>
          <a:p>
            <a:r>
              <a:rPr lang="en-US" sz="2300" dirty="0"/>
              <a:t>Decline in cognitive function in association with OH was found in a study of 334 community-dwelling adults aged ≥75 years (mean age 80 years) [</a:t>
            </a:r>
            <a:r>
              <a:rPr lang="en-US" sz="2300" dirty="0" err="1"/>
              <a:t>Matsubayashi</a:t>
            </a:r>
            <a:r>
              <a:rPr lang="en-US" sz="2300" dirty="0"/>
              <a:t> K et al. </a:t>
            </a:r>
            <a:r>
              <a:rPr lang="en-US" sz="2300" i="1" dirty="0"/>
              <a:t>Stroke</a:t>
            </a:r>
            <a:r>
              <a:rPr lang="en-US" sz="2300" dirty="0"/>
              <a:t> 1997</a:t>
            </a:r>
            <a:r>
              <a:rPr lang="en-US" sz="2300" dirty="0" smtClean="0"/>
              <a:t>]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813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OH and </a:t>
            </a:r>
            <a:r>
              <a:rPr lang="en-GB" dirty="0"/>
              <a:t>Possible Related </a:t>
            </a:r>
            <a:r>
              <a:rPr lang="en-GB" dirty="0" smtClean="0"/>
              <a:t>Conditions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630056" y="6154287"/>
            <a:ext cx="36215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Published in </a:t>
            </a:r>
            <a:r>
              <a:rPr lang="en-GB" sz="1000" b="0" dirty="0" err="1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Kario</a:t>
            </a: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 K. Nat. Rev. </a:t>
            </a:r>
            <a:r>
              <a:rPr lang="en-GB" sz="1000" b="0" dirty="0" err="1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Nephrol</a:t>
            </a:r>
            <a:r>
              <a:rPr lang="en-GB" sz="1000" b="0" dirty="0" smtClean="0">
                <a:latin typeface="Verdana" charset="0"/>
                <a:ea typeface="Verdana" charset="0"/>
                <a:cs typeface="Verdana" charset="0"/>
                <a:sym typeface="Wingdings" pitchFamily="2" charset="2"/>
              </a:rPr>
              <a:t>. 2013;9:726</a:t>
            </a:r>
          </a:p>
        </p:txBody>
      </p:sp>
      <p:pic>
        <p:nvPicPr>
          <p:cNvPr id="6" name="Espace réservé du contenu 7" descr="Capture d’écran 2016-06-09 à 23.45.41.png"/>
          <p:cNvPicPr>
            <a:picLocks noChangeAspect="1"/>
          </p:cNvPicPr>
          <p:nvPr/>
        </p:nvPicPr>
        <p:blipFill rotWithShape="1">
          <a:blip r:embed="rId3"/>
          <a:srcRect l="133" r="1045"/>
          <a:stretch/>
        </p:blipFill>
        <p:spPr>
          <a:xfrm>
            <a:off x="1529669" y="1628324"/>
            <a:ext cx="620077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3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66889" y="1608667"/>
            <a:ext cx="8565444" cy="4769555"/>
          </a:xfrm>
        </p:spPr>
        <p:txBody>
          <a:bodyPr/>
          <a:lstStyle/>
          <a:p>
            <a:r>
              <a:rPr lang="en-US" sz="2400" dirty="0"/>
              <a:t>OH is component of blood pressure variability patterns linked to CV morbidity and </a:t>
            </a:r>
            <a:r>
              <a:rPr lang="en-US" sz="2400" dirty="0" smtClean="0"/>
              <a:t>mortality</a:t>
            </a:r>
          </a:p>
          <a:p>
            <a:r>
              <a:rPr lang="en-US" sz="2400" dirty="0" smtClean="0"/>
              <a:t>Association </a:t>
            </a:r>
            <a:r>
              <a:rPr lang="en-US" sz="2400" dirty="0"/>
              <a:t>between OH and hard CV events shown in observational </a:t>
            </a:r>
            <a:r>
              <a:rPr lang="en-US" sz="2400" dirty="0" err="1"/>
              <a:t>Pro.V.A</a:t>
            </a:r>
            <a:r>
              <a:rPr lang="en-US" sz="2400" dirty="0"/>
              <a:t>. study and the PARTAGE (Predictive Values of Blood Pressure and Arterial Stiffness in Institutionalized Very Aged Population), with increase in all-cause mortality, CV mortality</a:t>
            </a:r>
          </a:p>
          <a:p>
            <a:r>
              <a:rPr lang="en-US" sz="2400" dirty="0"/>
              <a:t>Further research needed to determine if OH is a therapeutic target</a:t>
            </a:r>
          </a:p>
          <a:p>
            <a:pPr lvl="1"/>
            <a:r>
              <a:rPr lang="en-US" sz="2200" dirty="0"/>
              <a:t>Benefit with alpha-blockade shown in two studies</a:t>
            </a:r>
          </a:p>
        </p:txBody>
      </p:sp>
    </p:spTree>
    <p:extLst>
      <p:ext uri="{BB962C8B-B14F-4D97-AF65-F5344CB8AC3E}">
        <p14:creationId xmlns:p14="http://schemas.microsoft.com/office/powerpoint/2010/main" val="34938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/>
          </a:bodyPr>
          <a:lstStyle/>
          <a:p>
            <a:r>
              <a:rPr lang="en-US" dirty="0" smtClean="0"/>
              <a:t>Orthostatic Hypertension: Impact on Cardiovascular Risk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1A: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Jean-Jacques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Mourad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MD</a:t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CHU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Avicenne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Bobigny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, France </a:t>
            </a:r>
          </a:p>
        </p:txBody>
      </p:sp>
    </p:spTree>
    <p:extLst>
      <p:ext uri="{BB962C8B-B14F-4D97-AF65-F5344CB8AC3E}">
        <p14:creationId xmlns:p14="http://schemas.microsoft.com/office/powerpoint/2010/main" val="16441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4735</TotalTime>
  <Words>414</Words>
  <Application>Microsoft Macintosh PowerPoint</Application>
  <PresentationFormat>Presentazione su schermo (4:3)</PresentationFormat>
  <Paragraphs>44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ＭＳ Ｐゴシック</vt:lpstr>
      <vt:lpstr>Verdana</vt:lpstr>
      <vt:lpstr>Wingdings</vt:lpstr>
      <vt:lpstr>Arial</vt:lpstr>
      <vt:lpstr>1_Custom Design</vt:lpstr>
      <vt:lpstr>Orthostatic Hypertension: Impact on Cardiovascular Risk</vt:lpstr>
      <vt:lpstr>Overview</vt:lpstr>
      <vt:lpstr>Overview</vt:lpstr>
      <vt:lpstr>Possible Mechanisms of OH</vt:lpstr>
      <vt:lpstr>Overview</vt:lpstr>
      <vt:lpstr>OH and Possible Related Conditions</vt:lpstr>
      <vt:lpstr>Overview</vt:lpstr>
      <vt:lpstr>Orthostatic Hypertension: Impact on Cardiovascular Risk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Orthostatic Hypertension: Impact on Cardiovascular Risk</dc:title>
  <dc:subject/>
  <dc:creator>GM</dc:creator>
  <cp:keywords/>
  <dc:description/>
  <cp:lastModifiedBy>Giorgio Mantovani</cp:lastModifiedBy>
  <cp:revision>697</cp:revision>
  <dcterms:created xsi:type="dcterms:W3CDTF">2005-05-27T15:08:01Z</dcterms:created>
  <dcterms:modified xsi:type="dcterms:W3CDTF">2016-07-04T11:09:02Z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