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1" r:id="rId3"/>
  </p:sldMasterIdLst>
  <p:notesMasterIdLst>
    <p:notesMasterId r:id="rId9"/>
  </p:notesMasterIdLst>
  <p:handoutMasterIdLst>
    <p:handoutMasterId r:id="rId10"/>
  </p:handoutMasterIdLst>
  <p:sldIdLst>
    <p:sldId id="364" r:id="rId4"/>
    <p:sldId id="365" r:id="rId5"/>
    <p:sldId id="366" r:id="rId6"/>
    <p:sldId id="370" r:id="rId7"/>
    <p:sldId id="371" r:id="rId8"/>
  </p:sldIdLst>
  <p:sldSz cx="9144000" cy="6858000" type="screen4x3"/>
  <p:notesSz cx="6985000" cy="9271000"/>
  <p:custDataLst>
    <p:tags r:id="rId11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2">
          <p15:clr>
            <a:srgbClr val="A4A3A4"/>
          </p15:clr>
        </p15:guide>
        <p15:guide id="2" orient="horz" pos="4146">
          <p15:clr>
            <a:srgbClr val="A4A3A4"/>
          </p15:clr>
        </p15:guide>
        <p15:guide id="3" orient="horz" pos="1013">
          <p15:clr>
            <a:srgbClr val="A4A3A4"/>
          </p15:clr>
        </p15:guide>
        <p15:guide id="4" orient="horz" pos="4016">
          <p15:clr>
            <a:srgbClr val="A4A3A4"/>
          </p15:clr>
        </p15:guide>
        <p15:guide id="5" orient="horz" pos="208">
          <p15:clr>
            <a:srgbClr val="A4A3A4"/>
          </p15:clr>
        </p15:guide>
        <p15:guide id="6" pos="242">
          <p15:clr>
            <a:srgbClr val="A4A3A4"/>
          </p15:clr>
        </p15:guide>
        <p15:guide id="7" pos="5573">
          <p15:clr>
            <a:srgbClr val="A4A3A4"/>
          </p15:clr>
        </p15:guide>
        <p15:guide id="8" pos="2882">
          <p15:clr>
            <a:srgbClr val="A4A3A4"/>
          </p15:clr>
        </p15:guide>
        <p15:guide id="9" pos="30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0">
          <p15:clr>
            <a:srgbClr val="A4A3A4"/>
          </p15:clr>
        </p15:guide>
        <p15:guide id="2" pos="22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AACE"/>
    <a:srgbClr val="CFA7DF"/>
    <a:srgbClr val="5F90DF"/>
    <a:srgbClr val="5D9BAB"/>
    <a:srgbClr val="C39DD2"/>
    <a:srgbClr val="886D93"/>
    <a:srgbClr val="686868"/>
    <a:srgbClr val="E2E2E2"/>
    <a:srgbClr val="FFFFFF"/>
    <a:srgbClr val="051A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Stile con tema 1 - Color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61"/>
    <p:restoredTop sz="94698"/>
  </p:normalViewPr>
  <p:slideViewPr>
    <p:cSldViewPr snapToGrid="0">
      <p:cViewPr>
        <p:scale>
          <a:sx n="90" d="100"/>
          <a:sy n="90" d="100"/>
        </p:scale>
        <p:origin x="1120" y="144"/>
      </p:cViewPr>
      <p:guideLst>
        <p:guide orient="horz" pos="402"/>
        <p:guide orient="horz" pos="4146"/>
        <p:guide orient="horz" pos="1013"/>
        <p:guide orient="horz" pos="4016"/>
        <p:guide orient="horz" pos="208"/>
        <p:guide pos="242"/>
        <p:guide pos="5573"/>
        <p:guide pos="2882"/>
        <p:guide pos="30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2" d="100"/>
        <a:sy n="112" d="100"/>
      </p:scale>
      <p:origin x="0" y="0"/>
    </p:cViewPr>
  </p:sorterViewPr>
  <p:notesViewPr>
    <p:cSldViewPr snapToGrid="0">
      <p:cViewPr varScale="1">
        <p:scale>
          <a:sx n="82" d="100"/>
          <a:sy n="82" d="100"/>
        </p:scale>
        <p:origin x="-3102" y="-78"/>
      </p:cViewPr>
      <p:guideLst>
        <p:guide orient="horz" pos="2920"/>
        <p:guide pos="22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ags" Target="tags/tag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slideMaster" Target="slideMasters/slide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605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605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fld id="{7D88F99E-3A7B-3E4F-9382-EBBD49F2DF2A}" type="slidenum">
              <a:rPr lang="en-US" altLang="it-IT"/>
              <a:pPr/>
              <a:t>‹n.›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9780353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605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4750" y="695325"/>
            <a:ext cx="4635500" cy="3476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8500" y="4403725"/>
            <a:ext cx="558800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5863"/>
            <a:ext cx="33448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000" b="0"/>
            </a:lvl1pPr>
          </a:lstStyle>
          <a:p>
            <a:r>
              <a:rPr lang="en-US" altLang="it-IT"/>
              <a:t>©2012 Clinical Care Options, LLC. All rights reserved</a:t>
            </a:r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605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fld id="{B4F1E037-6884-844A-8168-5A43FCBFE035}" type="slidenum">
              <a:rPr lang="en-US" altLang="it-IT"/>
              <a:pPr/>
              <a:t>‹n.›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18922510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it-IT" i="1" dirty="0">
              <a:ea typeface="ＭＳ Ｐゴシック" charset="-128"/>
            </a:endParaRPr>
          </a:p>
        </p:txBody>
      </p:sp>
      <p:sp>
        <p:nvSpPr>
          <p:cNvPr id="1331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DD186B4C-2120-954F-95FE-1DAA77702C19}" type="slidenum">
              <a:rPr lang="en-US" altLang="it-IT" sz="1200" b="0"/>
              <a:pPr/>
              <a:t>1</a:t>
            </a:fld>
            <a:endParaRPr lang="en-US" altLang="it-IT" sz="1200" b="0"/>
          </a:p>
        </p:txBody>
      </p:sp>
    </p:spTree>
    <p:extLst>
      <p:ext uri="{BB962C8B-B14F-4D97-AF65-F5344CB8AC3E}">
        <p14:creationId xmlns:p14="http://schemas.microsoft.com/office/powerpoint/2010/main" val="9996714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i="1">
              <a:ea typeface="ＭＳ Ｐゴシック" charset="-128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0167905D-06FB-C947-9229-65B462101366}" type="slidenum">
              <a:rPr lang="en-US" altLang="it-IT" sz="1200" b="0"/>
              <a:pPr/>
              <a:t>2</a:t>
            </a:fld>
            <a:endParaRPr lang="en-US" altLang="it-IT" sz="1200" b="0"/>
          </a:p>
        </p:txBody>
      </p:sp>
    </p:spTree>
    <p:extLst>
      <p:ext uri="{BB962C8B-B14F-4D97-AF65-F5344CB8AC3E}">
        <p14:creationId xmlns:p14="http://schemas.microsoft.com/office/powerpoint/2010/main" val="17135400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i="1">
              <a:ea typeface="ＭＳ Ｐゴシック" charset="-128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0167905D-06FB-C947-9229-65B462101366}" type="slidenum">
              <a:rPr lang="en-US" altLang="it-IT" sz="1200" b="0"/>
              <a:pPr/>
              <a:t>3</a:t>
            </a:fld>
            <a:endParaRPr lang="en-US" altLang="it-IT" sz="1200" b="0"/>
          </a:p>
        </p:txBody>
      </p:sp>
    </p:spTree>
    <p:extLst>
      <p:ext uri="{BB962C8B-B14F-4D97-AF65-F5344CB8AC3E}">
        <p14:creationId xmlns:p14="http://schemas.microsoft.com/office/powerpoint/2010/main" val="17135400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i="1">
              <a:ea typeface="ＭＳ Ｐゴシック" charset="-128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0167905D-06FB-C947-9229-65B462101366}" type="slidenum">
              <a:rPr lang="en-US" altLang="it-IT" sz="1200" b="0"/>
              <a:pPr/>
              <a:t>4</a:t>
            </a:fld>
            <a:endParaRPr lang="en-US" altLang="it-IT" sz="1200" b="0"/>
          </a:p>
        </p:txBody>
      </p:sp>
    </p:spTree>
    <p:extLst>
      <p:ext uri="{BB962C8B-B14F-4D97-AF65-F5344CB8AC3E}">
        <p14:creationId xmlns:p14="http://schemas.microsoft.com/office/powerpoint/2010/main" val="17135400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it-IT" i="1" dirty="0">
              <a:ea typeface="ＭＳ Ｐゴシック" charset="-128"/>
            </a:endParaRPr>
          </a:p>
        </p:txBody>
      </p:sp>
      <p:sp>
        <p:nvSpPr>
          <p:cNvPr id="1331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DD186B4C-2120-954F-95FE-1DAA77702C19}" type="slidenum">
              <a:rPr lang="en-US" altLang="it-IT" sz="1200" b="0"/>
              <a:pPr/>
              <a:t>5</a:t>
            </a:fld>
            <a:endParaRPr lang="en-US" altLang="it-IT" sz="1200" b="0"/>
          </a:p>
        </p:txBody>
      </p:sp>
    </p:spTree>
    <p:extLst>
      <p:ext uri="{BB962C8B-B14F-4D97-AF65-F5344CB8AC3E}">
        <p14:creationId xmlns:p14="http://schemas.microsoft.com/office/powerpoint/2010/main" val="7188586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4"/>
          <p:cNvSpPr>
            <a:spLocks noChangeArrowheads="1"/>
          </p:cNvSpPr>
          <p:nvPr userDrawn="1"/>
        </p:nvSpPr>
        <p:spPr bwMode="auto">
          <a:xfrm>
            <a:off x="0" y="653771"/>
            <a:ext cx="9144000" cy="3888000"/>
          </a:xfrm>
          <a:prstGeom prst="rect">
            <a:avLst/>
          </a:prstGeom>
          <a:solidFill>
            <a:srgbClr val="5D9BAB"/>
          </a:solidFill>
          <a:ln>
            <a:noFill/>
          </a:ln>
        </p:spPr>
        <p:txBody>
          <a:bodyPr wrap="squar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endParaRPr lang="it-IT" altLang="it-IT" sz="1400" b="0">
              <a:solidFill>
                <a:schemeClr val="bg2"/>
              </a:solidFill>
            </a:endParaRPr>
          </a:p>
        </p:txBody>
      </p:sp>
      <p:cxnSp>
        <p:nvCxnSpPr>
          <p:cNvPr id="5" name="Straight Connector 5"/>
          <p:cNvCxnSpPr>
            <a:cxnSpLocks noChangeShapeType="1"/>
          </p:cNvCxnSpPr>
          <p:nvPr userDrawn="1"/>
        </p:nvCxnSpPr>
        <p:spPr bwMode="auto">
          <a:xfrm>
            <a:off x="-11113" y="6857891"/>
            <a:ext cx="9155113" cy="0"/>
          </a:xfrm>
          <a:prstGeom prst="line">
            <a:avLst/>
          </a:prstGeom>
          <a:noFill/>
          <a:ln w="57150" cmpd="sng">
            <a:solidFill>
              <a:schemeClr val="bg1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7" name="Text Box 11"/>
          <p:cNvSpPr txBox="1">
            <a:spLocks noChangeArrowheads="1"/>
          </p:cNvSpPr>
          <p:nvPr userDrawn="1"/>
        </p:nvSpPr>
        <p:spPr bwMode="auto">
          <a:xfrm>
            <a:off x="442913" y="6373813"/>
            <a:ext cx="3635375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900" b="0" dirty="0" smtClean="0">
                <a:solidFill>
                  <a:srgbClr val="141415"/>
                </a:solidFill>
              </a:rPr>
              <a:t>Powered by </a:t>
            </a:r>
            <a:r>
              <a:rPr lang="en-US" sz="900" b="0" dirty="0" smtClean="0">
                <a:solidFill>
                  <a:srgbClr val="141415"/>
                </a:solidFill>
                <a:latin typeface="Verdana" charset="0"/>
                <a:ea typeface="Verdana" charset="0"/>
                <a:cs typeface="Verdana" charset="0"/>
              </a:rPr>
              <a:t>Infomedica</a:t>
            </a:r>
          </a:p>
        </p:txBody>
      </p:sp>
      <p:sp>
        <p:nvSpPr>
          <p:cNvPr id="11" name="Rectangle 14"/>
          <p:cNvSpPr txBox="1">
            <a:spLocks noChangeArrowheads="1"/>
          </p:cNvSpPr>
          <p:nvPr userDrawn="1"/>
        </p:nvSpPr>
        <p:spPr bwMode="invGray">
          <a:xfrm>
            <a:off x="5432425" y="3800475"/>
            <a:ext cx="3711575" cy="735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Clr>
                <a:srgbClr val="FEFDDE"/>
              </a:buClr>
              <a:buFont typeface="Wingdings" charset="0"/>
              <a:buNone/>
              <a:defRPr/>
            </a:pPr>
            <a:r>
              <a:rPr lang="en-US" sz="1200" b="0" dirty="0" smtClean="0">
                <a:latin typeface="Verdana" charset="0"/>
                <a:ea typeface="Verdana" charset="0"/>
                <a:cs typeface="Verdana" charset="0"/>
              </a:rPr>
              <a:t>Infomedica Conference Coverage*</a:t>
            </a:r>
            <a:r>
              <a:rPr lang="en-US" sz="1600" b="0" dirty="0" smtClean="0">
                <a:latin typeface="Verdana" charset="0"/>
                <a:ea typeface="Verdana" charset="0"/>
                <a:cs typeface="Verdana" charset="0"/>
              </a:rPr>
              <a:t/>
            </a:r>
            <a:br>
              <a:rPr lang="en-US" sz="1600" b="0" dirty="0" smtClean="0">
                <a:latin typeface="Verdana" charset="0"/>
                <a:ea typeface="Verdana" charset="0"/>
                <a:cs typeface="Verdana" charset="0"/>
              </a:rPr>
            </a:br>
            <a:r>
              <a:rPr lang="en-US" sz="1000" b="0" i="1" dirty="0" smtClean="0">
                <a:latin typeface="Verdana" charset="0"/>
                <a:ea typeface="Verdana" charset="0"/>
                <a:cs typeface="Verdana" charset="0"/>
              </a:rPr>
              <a:t>of 26</a:t>
            </a:r>
            <a:r>
              <a:rPr lang="en-US" sz="1000" b="0" i="1" baseline="30000" dirty="0" smtClean="0"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US" sz="1000" b="0" i="1" dirty="0" smtClean="0">
                <a:latin typeface="Verdana" charset="0"/>
                <a:ea typeface="Verdana" charset="0"/>
                <a:cs typeface="Verdana" charset="0"/>
              </a:rPr>
              <a:t> European</a:t>
            </a:r>
            <a:r>
              <a:rPr lang="en-US" sz="1000" b="0" i="1" baseline="0" dirty="0" smtClean="0">
                <a:latin typeface="Verdana" charset="0"/>
                <a:ea typeface="Verdana" charset="0"/>
                <a:cs typeface="Verdana" charset="0"/>
              </a:rPr>
              <a:t> Meeting on Hypertension</a:t>
            </a:r>
            <a:endParaRPr lang="en-US" sz="1000" b="0" i="1" dirty="0" smtClean="0">
              <a:latin typeface="Verdana" charset="0"/>
              <a:ea typeface="Verdana" charset="0"/>
              <a:cs typeface="Verdana" charset="0"/>
            </a:endParaRPr>
          </a:p>
          <a:p>
            <a:pPr eaLnBrk="1" hangingPunct="1">
              <a:buClr>
                <a:srgbClr val="FEFDDE"/>
              </a:buClr>
              <a:buFont typeface="Wingdings" charset="0"/>
              <a:buNone/>
              <a:defRPr/>
            </a:pPr>
            <a:r>
              <a:rPr lang="en-US" sz="1000" b="0" i="1" dirty="0" smtClean="0">
                <a:latin typeface="Verdana" charset="0"/>
                <a:ea typeface="Verdana" charset="0"/>
                <a:cs typeface="Verdana" charset="0"/>
              </a:rPr>
              <a:t>and Cardiovascular</a:t>
            </a:r>
            <a:r>
              <a:rPr lang="en-US" sz="1000" b="0" i="1" baseline="0" dirty="0" smtClean="0">
                <a:latin typeface="Verdana" charset="0"/>
                <a:ea typeface="Verdana" charset="0"/>
                <a:cs typeface="Verdana" charset="0"/>
              </a:rPr>
              <a:t> Protection</a:t>
            </a:r>
            <a:endParaRPr lang="en-US" sz="1000" b="0" i="1" dirty="0" smtClean="0">
              <a:latin typeface="Verdana" charset="0"/>
              <a:ea typeface="Verdana" charset="0"/>
              <a:cs typeface="Verdana" charset="0"/>
            </a:endParaRPr>
          </a:p>
          <a:p>
            <a:pPr eaLnBrk="1" hangingPunct="1">
              <a:buClr>
                <a:srgbClr val="FEFDDE"/>
              </a:buClr>
              <a:buFont typeface="Wingdings" charset="0"/>
              <a:buNone/>
              <a:defRPr/>
            </a:pPr>
            <a:r>
              <a:rPr lang="en-US" sz="900" b="0" i="1" dirty="0" smtClean="0">
                <a:latin typeface="Verdana" charset="0"/>
                <a:ea typeface="Verdana" charset="0"/>
                <a:cs typeface="Verdana" charset="0"/>
              </a:rPr>
              <a:t>Paris (France), June 10-13, 2016</a:t>
            </a:r>
          </a:p>
        </p:txBody>
      </p:sp>
      <p:sp>
        <p:nvSpPr>
          <p:cNvPr id="14" name="Rettangolo 13"/>
          <p:cNvSpPr>
            <a:spLocks noChangeArrowheads="1"/>
          </p:cNvSpPr>
          <p:nvPr userDrawn="1"/>
        </p:nvSpPr>
        <p:spPr bwMode="auto">
          <a:xfrm>
            <a:off x="5434013" y="4689224"/>
            <a:ext cx="32099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GB" altLang="it-IT" sz="700" b="0" dirty="0">
                <a:solidFill>
                  <a:srgbClr val="00003E"/>
                </a:solidFill>
                <a:latin typeface="Verdana" charset="0"/>
                <a:ea typeface="Verdana" charset="0"/>
                <a:cs typeface="Verdana" charset="0"/>
              </a:rPr>
              <a:t>* Infomedica is an independent medical education provider that produces medical information to healthcare professionals through conference coverage and online educational programs and activities.</a:t>
            </a:r>
          </a:p>
        </p:txBody>
      </p:sp>
      <p:sp>
        <p:nvSpPr>
          <p:cNvPr id="8" name="Rectangle 57"/>
          <p:cNvSpPr>
            <a:spLocks noGrp="1" noChangeArrowheads="1"/>
          </p:cNvSpPr>
          <p:nvPr>
            <p:ph type="ctrTitle"/>
          </p:nvPr>
        </p:nvSpPr>
        <p:spPr bwMode="invGray">
          <a:xfrm>
            <a:off x="457200" y="1529254"/>
            <a:ext cx="8318373" cy="17136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="0">
                <a:solidFill>
                  <a:srgbClr val="FFC000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9" name="Rettangolo 18"/>
          <p:cNvSpPr/>
          <p:nvPr userDrawn="1"/>
        </p:nvSpPr>
        <p:spPr>
          <a:xfrm>
            <a:off x="1546409" y="131572"/>
            <a:ext cx="6440305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1300" b="0" i="0" u="none" strike="noStrike" kern="1200" baseline="300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1300" b="0" i="0" kern="1200" noProof="0" dirty="0" smtClean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  <a:p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Paris (France),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June 10-13,</a:t>
            </a:r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2016</a:t>
            </a:r>
            <a:endParaRPr lang="en-GB" sz="1000" b="0" dirty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20" name="Immagine 19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413" y="131572"/>
            <a:ext cx="1155656" cy="452438"/>
          </a:xfrm>
          <a:prstGeom prst="rect">
            <a:avLst/>
          </a:prstGeom>
        </p:spPr>
      </p:pic>
      <p:pic>
        <p:nvPicPr>
          <p:cNvPr id="23" name="Immagine 22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199" y="5260702"/>
            <a:ext cx="1926787" cy="754335"/>
          </a:xfrm>
          <a:prstGeom prst="rect">
            <a:avLst/>
          </a:prstGeom>
        </p:spPr>
      </p:pic>
      <p:sp>
        <p:nvSpPr>
          <p:cNvPr id="24" name="Rettangolo 23"/>
          <p:cNvSpPr/>
          <p:nvPr userDrawn="1"/>
        </p:nvSpPr>
        <p:spPr>
          <a:xfrm>
            <a:off x="0" y="4541770"/>
            <a:ext cx="9144000" cy="149971"/>
          </a:xfrm>
          <a:prstGeom prst="rect">
            <a:avLst/>
          </a:prstGeom>
          <a:solidFill>
            <a:srgbClr val="F04B3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8589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5D9BA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1"/>
          <p:cNvSpPr txBox="1">
            <a:spLocks noChangeArrowheads="1"/>
          </p:cNvSpPr>
          <p:nvPr userDrawn="1"/>
        </p:nvSpPr>
        <p:spPr bwMode="auto">
          <a:xfrm>
            <a:off x="1733611" y="6588138"/>
            <a:ext cx="577373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defRPr sz="26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1pPr>
            <a:lvl2pPr>
              <a:defRPr sz="24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600" b="0" i="0" u="none" strike="noStrike" kern="1200" baseline="300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600" b="0" i="0" kern="1200" noProof="0" dirty="0" smtClean="0">
              <a:solidFill>
                <a:schemeClr val="tx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296" y="1022464"/>
            <a:ext cx="8442960" cy="42390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74904" y="1759084"/>
            <a:ext cx="8455025" cy="44196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4" name="Rettangolo 13"/>
          <p:cNvSpPr>
            <a:spLocks/>
          </p:cNvSpPr>
          <p:nvPr userDrawn="1"/>
        </p:nvSpPr>
        <p:spPr bwMode="auto">
          <a:xfrm>
            <a:off x="0" y="0"/>
            <a:ext cx="9144000" cy="7200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it-IT" sz="1400" b="0" dirty="0" smtClean="0">
              <a:solidFill>
                <a:schemeClr val="bg2"/>
              </a:solidFill>
            </a:endParaRPr>
          </a:p>
        </p:txBody>
      </p:sp>
      <p:pic>
        <p:nvPicPr>
          <p:cNvPr id="15" name="Immagine 14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412" y="99488"/>
            <a:ext cx="1434707" cy="561686"/>
          </a:xfrm>
          <a:prstGeom prst="rect">
            <a:avLst/>
          </a:prstGeom>
        </p:spPr>
      </p:pic>
      <p:sp>
        <p:nvSpPr>
          <p:cNvPr id="16" name="Rettangolo 15"/>
          <p:cNvSpPr/>
          <p:nvPr userDrawn="1"/>
        </p:nvSpPr>
        <p:spPr>
          <a:xfrm>
            <a:off x="1923941" y="152774"/>
            <a:ext cx="6440305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1300" b="0" i="0" u="none" strike="noStrike" kern="1200" baseline="300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1300" b="0" i="0" kern="1200" noProof="0" dirty="0" smtClean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  <a:p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Paris (France),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June 10-13,</a:t>
            </a:r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2016</a:t>
            </a:r>
            <a:endParaRPr lang="en-GB" sz="1000" b="0" dirty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18" name="Immagine 17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4904" y="6319204"/>
            <a:ext cx="1355760" cy="453600"/>
          </a:xfrm>
          <a:prstGeom prst="rect">
            <a:avLst/>
          </a:prstGeom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1" name="Text Box 11"/>
          <p:cNvSpPr txBox="1">
            <a:spLocks noChangeArrowheads="1"/>
          </p:cNvSpPr>
          <p:nvPr userDrawn="1"/>
        </p:nvSpPr>
        <p:spPr bwMode="auto">
          <a:xfrm>
            <a:off x="7063181" y="6575032"/>
            <a:ext cx="175707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b">
            <a:spAutoFit/>
          </a:bodyPr>
          <a:lstStyle>
            <a:lvl1pPr>
              <a:defRPr sz="26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1pPr>
            <a:lvl2pPr>
              <a:defRPr sz="24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Powered </a:t>
            </a:r>
            <a:r>
              <a:rPr lang="en-GB" sz="600" b="0" i="0" u="none" strike="noStrike" kern="1200" noProof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by Infomedica</a:t>
            </a:r>
            <a:endParaRPr lang="en-GB" sz="600" b="0" i="0" kern="1200" noProof="0" dirty="0" smtClean="0">
              <a:solidFill>
                <a:schemeClr val="tx1"/>
              </a:solidFill>
              <a:latin typeface="Verdana" charset="0"/>
              <a:ea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7868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85763" y="1117599"/>
            <a:ext cx="8462962" cy="4463393"/>
          </a:xfrm>
          <a:prstGeom prst="rect">
            <a:avLst/>
          </a:prstGeom>
        </p:spPr>
        <p:txBody>
          <a:bodyPr anchorCtr="1"/>
          <a:lstStyle>
            <a:lvl1pPr algn="ctr">
              <a:defRPr sz="4000" b="0" cap="none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Rettangolo 11"/>
          <p:cNvSpPr>
            <a:spLocks/>
          </p:cNvSpPr>
          <p:nvPr userDrawn="1"/>
        </p:nvSpPr>
        <p:spPr bwMode="auto">
          <a:xfrm>
            <a:off x="0" y="0"/>
            <a:ext cx="9144000" cy="7200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it-IT" sz="1400" b="0" dirty="0" smtClean="0">
              <a:solidFill>
                <a:schemeClr val="bg2"/>
              </a:solidFill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 userDrawn="1"/>
        </p:nvSpPr>
        <p:spPr bwMode="auto">
          <a:xfrm>
            <a:off x="1733611" y="6588138"/>
            <a:ext cx="577373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defRPr sz="26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1pPr>
            <a:lvl2pPr>
              <a:defRPr sz="24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600" b="0" i="0" u="none" strike="noStrike" kern="1200" baseline="300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600" b="0" i="0" kern="1200" noProof="0" dirty="0" smtClean="0">
              <a:solidFill>
                <a:schemeClr val="tx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16" name="Immagine 15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412" y="99488"/>
            <a:ext cx="1434707" cy="561686"/>
          </a:xfrm>
          <a:prstGeom prst="rect">
            <a:avLst/>
          </a:prstGeom>
        </p:spPr>
      </p:pic>
      <p:sp>
        <p:nvSpPr>
          <p:cNvPr id="17" name="Rettangolo 16"/>
          <p:cNvSpPr/>
          <p:nvPr userDrawn="1"/>
        </p:nvSpPr>
        <p:spPr>
          <a:xfrm>
            <a:off x="1923941" y="152774"/>
            <a:ext cx="6440305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1300" b="0" i="0" u="none" strike="noStrike" kern="1200" baseline="300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1300" b="0" i="0" kern="1200" noProof="0" dirty="0" smtClean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  <a:p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Paris (France),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June 10-13,</a:t>
            </a:r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2016</a:t>
            </a:r>
            <a:endParaRPr lang="en-GB" sz="1000" b="0" dirty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19" name="Immagine 18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4904" y="6319204"/>
            <a:ext cx="1355760" cy="453600"/>
          </a:xfrm>
          <a:prstGeom prst="rect">
            <a:avLst/>
          </a:prstGeom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9" name="Text Box 11"/>
          <p:cNvSpPr txBox="1">
            <a:spLocks noChangeArrowheads="1"/>
          </p:cNvSpPr>
          <p:nvPr userDrawn="1"/>
        </p:nvSpPr>
        <p:spPr bwMode="auto">
          <a:xfrm>
            <a:off x="7063181" y="6575032"/>
            <a:ext cx="175707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b">
            <a:spAutoFit/>
          </a:bodyPr>
          <a:lstStyle>
            <a:lvl1pPr>
              <a:defRPr sz="26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1pPr>
            <a:lvl2pPr>
              <a:defRPr sz="24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Powered </a:t>
            </a:r>
            <a:r>
              <a:rPr lang="en-GB" sz="600" b="0" i="0" u="none" strike="noStrike" kern="1200" noProof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by Infomedica</a:t>
            </a:r>
            <a:endParaRPr lang="en-GB" sz="600" b="0" i="0" kern="1200" noProof="0" dirty="0" smtClean="0">
              <a:solidFill>
                <a:schemeClr val="tx1"/>
              </a:solidFill>
              <a:latin typeface="Verdana" charset="0"/>
              <a:ea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883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296" y="870538"/>
            <a:ext cx="8442960" cy="4709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Rettangolo 10"/>
          <p:cNvSpPr>
            <a:spLocks/>
          </p:cNvSpPr>
          <p:nvPr userDrawn="1"/>
        </p:nvSpPr>
        <p:spPr bwMode="auto">
          <a:xfrm>
            <a:off x="0" y="0"/>
            <a:ext cx="9144000" cy="7200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it-IT" sz="1400" b="0" dirty="0" smtClean="0">
              <a:solidFill>
                <a:schemeClr val="bg2"/>
              </a:solidFill>
            </a:endParaRPr>
          </a:p>
        </p:txBody>
      </p:sp>
      <p:sp>
        <p:nvSpPr>
          <p:cNvPr id="10" name="Text Box 11"/>
          <p:cNvSpPr txBox="1">
            <a:spLocks noChangeArrowheads="1"/>
          </p:cNvSpPr>
          <p:nvPr userDrawn="1"/>
        </p:nvSpPr>
        <p:spPr bwMode="auto">
          <a:xfrm>
            <a:off x="1733611" y="6588138"/>
            <a:ext cx="577373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defRPr sz="26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1pPr>
            <a:lvl2pPr>
              <a:defRPr sz="24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600" b="0" i="0" u="none" strike="noStrike" kern="1200" baseline="300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600" b="0" i="0" kern="1200" noProof="0" dirty="0" smtClean="0">
              <a:solidFill>
                <a:schemeClr val="tx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16" name="Immagine 15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412" y="99488"/>
            <a:ext cx="1434707" cy="561686"/>
          </a:xfrm>
          <a:prstGeom prst="rect">
            <a:avLst/>
          </a:prstGeom>
        </p:spPr>
      </p:pic>
      <p:sp>
        <p:nvSpPr>
          <p:cNvPr id="17" name="Rettangolo 16"/>
          <p:cNvSpPr/>
          <p:nvPr userDrawn="1"/>
        </p:nvSpPr>
        <p:spPr>
          <a:xfrm>
            <a:off x="1923941" y="152774"/>
            <a:ext cx="6440305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1300" b="0" i="0" u="none" strike="noStrike" kern="1200" baseline="300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1300" b="0" i="0" kern="1200" noProof="0" dirty="0" smtClean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  <a:p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Paris (France),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June 10-13,</a:t>
            </a:r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2016</a:t>
            </a:r>
            <a:endParaRPr lang="en-GB" sz="1000" b="0" dirty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18" name="Immagine 17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4904" y="6319204"/>
            <a:ext cx="1355760" cy="453600"/>
          </a:xfrm>
          <a:prstGeom prst="rect">
            <a:avLst/>
          </a:prstGeom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9" name="Text Box 11"/>
          <p:cNvSpPr txBox="1">
            <a:spLocks noChangeArrowheads="1"/>
          </p:cNvSpPr>
          <p:nvPr userDrawn="1"/>
        </p:nvSpPr>
        <p:spPr bwMode="auto">
          <a:xfrm>
            <a:off x="7063181" y="6575032"/>
            <a:ext cx="175707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b">
            <a:spAutoFit/>
          </a:bodyPr>
          <a:lstStyle>
            <a:lvl1pPr>
              <a:defRPr sz="26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1pPr>
            <a:lvl2pPr>
              <a:defRPr sz="24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Powered </a:t>
            </a:r>
            <a:r>
              <a:rPr lang="en-GB" sz="600" b="0" i="0" u="none" strike="noStrike" kern="1200" noProof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by Infomedica</a:t>
            </a:r>
            <a:endParaRPr lang="en-GB" sz="600" b="0" i="0" kern="1200" noProof="0" dirty="0" smtClean="0">
              <a:solidFill>
                <a:schemeClr val="tx1"/>
              </a:solidFill>
              <a:latin typeface="Verdana" charset="0"/>
              <a:ea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5990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/>
          <p:cNvSpPr>
            <a:spLocks/>
          </p:cNvSpPr>
          <p:nvPr userDrawn="1"/>
        </p:nvSpPr>
        <p:spPr bwMode="auto">
          <a:xfrm>
            <a:off x="0" y="0"/>
            <a:ext cx="9144000" cy="7200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it-IT" sz="1400" b="0" dirty="0" smtClean="0">
              <a:solidFill>
                <a:schemeClr val="bg2"/>
              </a:solidFill>
            </a:endParaRPr>
          </a:p>
        </p:txBody>
      </p:sp>
      <p:sp>
        <p:nvSpPr>
          <p:cNvPr id="9" name="Text Box 11"/>
          <p:cNvSpPr txBox="1">
            <a:spLocks noChangeArrowheads="1"/>
          </p:cNvSpPr>
          <p:nvPr userDrawn="1"/>
        </p:nvSpPr>
        <p:spPr bwMode="auto">
          <a:xfrm>
            <a:off x="1733611" y="6588138"/>
            <a:ext cx="577373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defRPr sz="26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1pPr>
            <a:lvl2pPr>
              <a:defRPr sz="24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600" b="0" i="0" u="none" strike="noStrike" kern="1200" baseline="300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600" b="0" i="0" kern="1200" noProof="0" dirty="0" smtClean="0">
              <a:solidFill>
                <a:schemeClr val="tx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15" name="Immagine 14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412" y="99488"/>
            <a:ext cx="1434707" cy="561686"/>
          </a:xfrm>
          <a:prstGeom prst="rect">
            <a:avLst/>
          </a:prstGeom>
        </p:spPr>
      </p:pic>
      <p:sp>
        <p:nvSpPr>
          <p:cNvPr id="16" name="Rettangolo 15"/>
          <p:cNvSpPr/>
          <p:nvPr userDrawn="1"/>
        </p:nvSpPr>
        <p:spPr>
          <a:xfrm>
            <a:off x="1923941" y="152774"/>
            <a:ext cx="6440305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1300" b="0" i="0" u="none" strike="noStrike" kern="1200" baseline="300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1300" b="0" i="0" kern="1200" noProof="0" dirty="0" smtClean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  <a:p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Paris (France),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June 10-13,</a:t>
            </a:r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2016</a:t>
            </a:r>
            <a:endParaRPr lang="en-GB" sz="1000" b="0" dirty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17" name="Immagine 16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4904" y="6319204"/>
            <a:ext cx="1355760" cy="453600"/>
          </a:xfrm>
          <a:prstGeom prst="rect">
            <a:avLst/>
          </a:prstGeom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8" name="Text Box 11"/>
          <p:cNvSpPr txBox="1">
            <a:spLocks noChangeArrowheads="1"/>
          </p:cNvSpPr>
          <p:nvPr userDrawn="1"/>
        </p:nvSpPr>
        <p:spPr bwMode="auto">
          <a:xfrm>
            <a:off x="7063181" y="6575032"/>
            <a:ext cx="175707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b">
            <a:spAutoFit/>
          </a:bodyPr>
          <a:lstStyle>
            <a:lvl1pPr>
              <a:defRPr sz="26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1pPr>
            <a:lvl2pPr>
              <a:defRPr sz="24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Powered </a:t>
            </a:r>
            <a:r>
              <a:rPr lang="en-GB" sz="600" b="0" i="0" u="none" strike="noStrike" kern="1200" noProof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by Infomedica</a:t>
            </a:r>
            <a:endParaRPr lang="en-GB" sz="600" b="0" i="0" kern="1200" noProof="0" dirty="0" smtClean="0">
              <a:solidFill>
                <a:schemeClr val="tx1"/>
              </a:solidFill>
              <a:latin typeface="Verdana" charset="0"/>
              <a:ea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51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5D9BA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6"/>
          <p:cNvSpPr>
            <a:spLocks noGrp="1"/>
          </p:cNvSpPr>
          <p:nvPr>
            <p:ph type="title"/>
          </p:nvPr>
        </p:nvSpPr>
        <p:spPr bwMode="auto">
          <a:xfrm>
            <a:off x="374650" y="238125"/>
            <a:ext cx="8440738" cy="1106488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t-IT" dirty="0"/>
              <a:t>Click to edit Master title style</a:t>
            </a:r>
          </a:p>
        </p:txBody>
      </p:sp>
      <p:sp>
        <p:nvSpPr>
          <p:cNvPr id="1027" name="Text Placeholder 7"/>
          <p:cNvSpPr>
            <a:spLocks noGrp="1"/>
          </p:cNvSpPr>
          <p:nvPr>
            <p:ph type="body" idx="1"/>
          </p:nvPr>
        </p:nvSpPr>
        <p:spPr bwMode="auto">
          <a:xfrm>
            <a:off x="374650" y="1517650"/>
            <a:ext cx="8458200" cy="465455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t-IT" dirty="0"/>
              <a:t>Click to edit Master text styles</a:t>
            </a:r>
          </a:p>
          <a:p>
            <a:pPr lvl="1"/>
            <a:r>
              <a:rPr lang="en-US" altLang="it-IT" dirty="0"/>
              <a:t>Second level</a:t>
            </a:r>
          </a:p>
          <a:p>
            <a:pPr lvl="2"/>
            <a:r>
              <a:rPr lang="en-US" altLang="it-IT" dirty="0"/>
              <a:t>Third level</a:t>
            </a:r>
          </a:p>
          <a:p>
            <a:pPr lvl="3"/>
            <a:r>
              <a:rPr lang="en-US" altLang="it-IT" dirty="0"/>
              <a:t>Fourth level</a:t>
            </a:r>
          </a:p>
          <a:p>
            <a:pPr lvl="4"/>
            <a:r>
              <a:rPr lang="en-US" altLang="it-IT" dirty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594" r:id="rId1"/>
    <p:sldLayoutId id="2147484595" r:id="rId2"/>
    <p:sldLayoutId id="2147484596" r:id="rId3"/>
    <p:sldLayoutId id="2147484599" r:id="rId4"/>
    <p:sldLayoutId id="2147484600" r:id="rId5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C000"/>
          </a:solidFill>
          <a:latin typeface="Verdana" charset="0"/>
          <a:ea typeface="Verdana" charset="0"/>
          <a:cs typeface="Verdana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ts val="700"/>
        </a:spcAft>
        <a:buClr>
          <a:srgbClr val="FFC101"/>
        </a:buClr>
        <a:buFont typeface="Wingdings" charset="2"/>
        <a:buChar char="§"/>
        <a:defRPr sz="2600">
          <a:solidFill>
            <a:schemeClr val="bg1"/>
          </a:solidFill>
          <a:latin typeface="Verdana" charset="0"/>
          <a:ea typeface="Verdana" charset="0"/>
          <a:cs typeface="Verdana" charset="0"/>
        </a:defRPr>
      </a:lvl1pPr>
      <a:lvl2pPr marL="742950" indent="-285750" algn="l" rtl="0" eaLnBrk="0" fontAlgn="base" hangingPunct="0">
        <a:lnSpc>
          <a:spcPct val="90000"/>
        </a:lnSpc>
        <a:spcBef>
          <a:spcPts val="1000"/>
        </a:spcBef>
        <a:spcAft>
          <a:spcPts val="700"/>
        </a:spcAft>
        <a:buClr>
          <a:srgbClr val="FFC101"/>
        </a:buClr>
        <a:buFont typeface="Arial" charset="0"/>
        <a:buChar char="–"/>
        <a:defRPr sz="2400">
          <a:solidFill>
            <a:schemeClr val="bg1"/>
          </a:solidFill>
          <a:latin typeface="Verdana" charset="0"/>
          <a:ea typeface="Verdana" charset="0"/>
          <a:cs typeface="Verdana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1000"/>
        </a:spcBef>
        <a:spcAft>
          <a:spcPts val="700"/>
        </a:spcAft>
        <a:buClr>
          <a:srgbClr val="FFC101"/>
        </a:buClr>
        <a:buFont typeface="Arial" charset="0"/>
        <a:buChar char="–"/>
        <a:defRPr sz="2200">
          <a:solidFill>
            <a:schemeClr val="bg1"/>
          </a:solidFill>
          <a:latin typeface="Verdana" charset="0"/>
          <a:ea typeface="Verdana" charset="0"/>
          <a:cs typeface="Verdana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1000"/>
        </a:spcBef>
        <a:spcAft>
          <a:spcPts val="700"/>
        </a:spcAft>
        <a:buClr>
          <a:srgbClr val="FFC101"/>
        </a:buClr>
        <a:buFont typeface="Arial" charset="0"/>
        <a:buChar char="–"/>
        <a:defRPr sz="2000">
          <a:solidFill>
            <a:schemeClr val="bg1"/>
          </a:solidFill>
          <a:latin typeface="Verdana" charset="0"/>
          <a:ea typeface="Verdana" charset="0"/>
          <a:cs typeface="Verdana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1000"/>
        </a:spcBef>
        <a:spcAft>
          <a:spcPts val="700"/>
        </a:spcAft>
        <a:buClr>
          <a:srgbClr val="FFC101"/>
        </a:buClr>
        <a:buFont typeface="Arial" charset="0"/>
        <a:buChar char="–"/>
        <a:defRPr>
          <a:solidFill>
            <a:schemeClr val="bg1"/>
          </a:solidFill>
          <a:latin typeface="Verdana" charset="0"/>
          <a:ea typeface="Verdana" charset="0"/>
          <a:cs typeface="Verdana" charset="0"/>
        </a:defRPr>
      </a:lvl5pPr>
      <a:lvl6pPr marL="2514600" indent="-228600" algn="l" rtl="0" fontAlgn="base">
        <a:lnSpc>
          <a:spcPct val="90000"/>
        </a:lnSpc>
        <a:spcBef>
          <a:spcPct val="35000"/>
        </a:spcBef>
        <a:spcAft>
          <a:spcPct val="25000"/>
        </a:spcAft>
        <a:buClr>
          <a:schemeClr val="accent2"/>
        </a:buClr>
        <a:buFont typeface="Arial" charset="0"/>
        <a:buChar char="–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lnSpc>
          <a:spcPct val="90000"/>
        </a:lnSpc>
        <a:spcBef>
          <a:spcPct val="35000"/>
        </a:spcBef>
        <a:spcAft>
          <a:spcPct val="25000"/>
        </a:spcAft>
        <a:buClr>
          <a:schemeClr val="accent2"/>
        </a:buClr>
        <a:buFont typeface="Arial" charset="0"/>
        <a:buChar char="–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lnSpc>
          <a:spcPct val="90000"/>
        </a:lnSpc>
        <a:spcBef>
          <a:spcPct val="35000"/>
        </a:spcBef>
        <a:spcAft>
          <a:spcPct val="25000"/>
        </a:spcAft>
        <a:buClr>
          <a:schemeClr val="accent2"/>
        </a:buClr>
        <a:buFont typeface="Arial" charset="0"/>
        <a:buChar char="–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lnSpc>
          <a:spcPct val="90000"/>
        </a:lnSpc>
        <a:spcBef>
          <a:spcPct val="35000"/>
        </a:spcBef>
        <a:spcAft>
          <a:spcPct val="25000"/>
        </a:spcAft>
        <a:buClr>
          <a:schemeClr val="accent2"/>
        </a:buClr>
        <a:buFont typeface="Arial" charset="0"/>
        <a:buChar char="–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5"/>
          <p:cNvSpPr>
            <a:spLocks noGrp="1" noChangeArrowheads="1"/>
          </p:cNvSpPr>
          <p:nvPr>
            <p:ph type="ctrTitle"/>
          </p:nvPr>
        </p:nvSpPr>
        <p:spPr>
          <a:xfrm>
            <a:off x="457200" y="1188721"/>
            <a:ext cx="7515726" cy="1811154"/>
          </a:xfrm>
        </p:spPr>
        <p:txBody>
          <a:bodyPr>
            <a:normAutofit fontScale="90000"/>
          </a:bodyPr>
          <a:lstStyle/>
          <a:p>
            <a:r>
              <a:rPr lang="en-US" dirty="0"/>
              <a:t>Unique Target for Blood Pressure? Greater Focus on Control Needed First</a:t>
            </a:r>
            <a:endParaRPr lang="it-IT" dirty="0"/>
          </a:p>
        </p:txBody>
      </p:sp>
      <p:sp>
        <p:nvSpPr>
          <p:cNvPr id="4" name="Rettangolo 3"/>
          <p:cNvSpPr>
            <a:spLocks noChangeArrowheads="1"/>
          </p:cNvSpPr>
          <p:nvPr/>
        </p:nvSpPr>
        <p:spPr bwMode="auto">
          <a:xfrm>
            <a:off x="508000" y="3512782"/>
            <a:ext cx="4501444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sz="1600" b="0" dirty="0" smtClean="0">
                <a:latin typeface="Verdana" charset="0"/>
                <a:ea typeface="Verdana" charset="0"/>
                <a:cs typeface="Verdana" charset="0"/>
              </a:rPr>
              <a:t>From ESH 2016 | POS 7D:</a:t>
            </a:r>
          </a:p>
          <a:p>
            <a:r>
              <a:rPr lang="en-US" sz="1600" dirty="0">
                <a:latin typeface="Verdana" charset="0"/>
                <a:ea typeface="Verdana" charset="0"/>
                <a:cs typeface="Verdana" charset="0"/>
              </a:rPr>
              <a:t>Michel </a:t>
            </a:r>
            <a:r>
              <a:rPr lang="en-US" sz="1600" dirty="0" err="1">
                <a:latin typeface="Verdana" charset="0"/>
                <a:ea typeface="Verdana" charset="0"/>
                <a:cs typeface="Verdana" charset="0"/>
              </a:rPr>
              <a:t>Burnier</a:t>
            </a:r>
            <a:r>
              <a:rPr lang="en-US" sz="1600" b="0" dirty="0" smtClean="0">
                <a:latin typeface="Verdana" charset="0"/>
                <a:ea typeface="Verdana" charset="0"/>
                <a:cs typeface="Verdana" charset="0"/>
              </a:rPr>
              <a:t>, </a:t>
            </a:r>
            <a:r>
              <a:rPr lang="en-US" sz="1600" b="0" dirty="0" smtClean="0">
                <a:latin typeface="Verdana" charset="0"/>
                <a:ea typeface="Verdana" charset="0"/>
                <a:cs typeface="Verdana" charset="0"/>
              </a:rPr>
              <a:t>MD</a:t>
            </a:r>
          </a:p>
          <a:p>
            <a:r>
              <a:rPr lang="en-US" sz="1400" b="0" dirty="0">
                <a:latin typeface="Verdana" charset="0"/>
                <a:ea typeface="Verdana" charset="0"/>
                <a:cs typeface="Verdana" charset="0"/>
              </a:rPr>
              <a:t>Center Hospital University Vaudois, Lausanne, Switzerland</a:t>
            </a:r>
            <a:endParaRPr lang="en-US" sz="1400" b="0" dirty="0">
              <a:latin typeface="Verdana" charset="0"/>
              <a:ea typeface="Verdana" charset="0"/>
              <a:cs typeface="Verdan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Overview</a:t>
            </a:r>
            <a:endParaRPr lang="en-US" altLang="it-IT" b="0" dirty="0">
              <a:ea typeface="ＭＳ Ｐゴシック" charset="-128"/>
            </a:endParaRPr>
          </a:p>
        </p:txBody>
      </p:sp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>
          <a:xfrm>
            <a:off x="374904" y="1759084"/>
            <a:ext cx="8455025" cy="406259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000" dirty="0"/>
              <a:t>Target blood pressure (BP) level continues to be discussed and debated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Hypertension control associated with reductions in cardiovascular (CV) mortality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A reduction of 10/5 </a:t>
            </a:r>
            <a:r>
              <a:rPr lang="en-US" sz="2000" dirty="0" smtClean="0"/>
              <a:t>mmHg </a:t>
            </a:r>
            <a:r>
              <a:rPr lang="en-US" sz="2000" dirty="0"/>
              <a:t>associated with reduction in stroke, coronary heart disease, heart failure, CV death, and all-cause death 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Little difference in absolute risk reduction with BP &lt;130-139 </a:t>
            </a:r>
            <a:r>
              <a:rPr lang="en-US" sz="2000" dirty="0" smtClean="0"/>
              <a:t>mmHg, </a:t>
            </a:r>
            <a:r>
              <a:rPr lang="en-US" sz="2000" dirty="0"/>
              <a:t>vs &lt;140/90 </a:t>
            </a:r>
            <a:r>
              <a:rPr lang="en-US" sz="2000" dirty="0" smtClean="0"/>
              <a:t>mmHg </a:t>
            </a:r>
            <a:r>
              <a:rPr lang="en-US" sz="2000" dirty="0"/>
              <a:t>in meta-analysis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D</a:t>
            </a:r>
            <a:r>
              <a:rPr lang="en-US" dirty="0" smtClean="0"/>
              <a:t>ata</a:t>
            </a:r>
            <a:endParaRPr lang="en-US" altLang="it-IT" b="0" dirty="0">
              <a:ea typeface="ＭＳ Ｐゴシック" charset="-128"/>
            </a:endParaRPr>
          </a:p>
        </p:txBody>
      </p:sp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>
          <a:xfrm>
            <a:off x="374904" y="1759084"/>
            <a:ext cx="8455025" cy="406259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300" dirty="0"/>
              <a:t>Considerations for setting lower BP targets must include potential for higher rates of treatment discontinuation that leaves high-risk patients unprotected, and capacity to reach lower targets in real-world practice with competing risks and comorbidities</a:t>
            </a:r>
          </a:p>
          <a:p>
            <a:pPr>
              <a:lnSpc>
                <a:spcPct val="100000"/>
              </a:lnSpc>
            </a:pPr>
            <a:r>
              <a:rPr lang="en-US" sz="2300" dirty="0"/>
              <a:t>Globally, rate of BP control &lt;140/90 </a:t>
            </a:r>
            <a:r>
              <a:rPr lang="en-US" sz="2300" dirty="0" smtClean="0"/>
              <a:t>mmHg </a:t>
            </a:r>
            <a:r>
              <a:rPr lang="en-US" sz="2300" dirty="0"/>
              <a:t>is poor, only 32.5%</a:t>
            </a:r>
          </a:p>
          <a:p>
            <a:pPr>
              <a:lnSpc>
                <a:spcPct val="100000"/>
              </a:lnSpc>
            </a:pPr>
            <a:r>
              <a:rPr lang="en-US" sz="2300" dirty="0"/>
              <a:t>In primary care practices in Switzerland, only 51% of patients controlled to &lt;140/90 </a:t>
            </a:r>
            <a:r>
              <a:rPr lang="en-US" sz="2300" dirty="0" smtClean="0"/>
              <a:t>mmHg, </a:t>
            </a:r>
            <a:r>
              <a:rPr lang="en-US" sz="2300" dirty="0"/>
              <a:t>and only 30% to &lt;130/80 </a:t>
            </a:r>
            <a:r>
              <a:rPr lang="en-US" sz="2300" dirty="0" smtClean="0"/>
              <a:t>mmHg</a:t>
            </a:r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2603007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it-IT" dirty="0" smtClean="0">
                <a:ea typeface="ＭＳ Ｐゴシック" charset="-128"/>
              </a:rPr>
              <a:t>Conclusions</a:t>
            </a:r>
            <a:endParaRPr lang="en-US" altLang="it-IT" dirty="0">
              <a:ea typeface="ＭＳ Ｐゴシック" charset="-128"/>
            </a:endParaRPr>
          </a:p>
        </p:txBody>
      </p:sp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>
          <a:xfrm>
            <a:off x="374904" y="1759084"/>
            <a:ext cx="8455025" cy="406259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400" dirty="0"/>
              <a:t>A unique office BP target &lt;140/90 </a:t>
            </a:r>
            <a:r>
              <a:rPr lang="en-US" sz="2400" dirty="0" smtClean="0"/>
              <a:t>mmHg </a:t>
            </a:r>
            <a:r>
              <a:rPr lang="en-US" sz="2400" dirty="0"/>
              <a:t>should be set, with objective of maximizing control rates before setting lower targets</a:t>
            </a:r>
          </a:p>
          <a:p>
            <a:pPr>
              <a:lnSpc>
                <a:spcPct val="100000"/>
              </a:lnSpc>
            </a:pPr>
            <a:r>
              <a:rPr lang="en-US" sz="2400" dirty="0"/>
              <a:t>Initiatives such SIIA in Italy and OBJECTIF 2015 in France, among others, should be supported to increase the proportion of patients who have BP controlled to &lt;140/90 </a:t>
            </a:r>
            <a:r>
              <a:rPr lang="en-US" sz="2400" dirty="0" smtClean="0"/>
              <a:t>mmHg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3914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5"/>
          <p:cNvSpPr>
            <a:spLocks noGrp="1" noChangeArrowheads="1"/>
          </p:cNvSpPr>
          <p:nvPr>
            <p:ph type="ctrTitle"/>
          </p:nvPr>
        </p:nvSpPr>
        <p:spPr>
          <a:xfrm>
            <a:off x="457200" y="1188721"/>
            <a:ext cx="7515726" cy="1811154"/>
          </a:xfrm>
        </p:spPr>
        <p:txBody>
          <a:bodyPr>
            <a:normAutofit fontScale="90000"/>
          </a:bodyPr>
          <a:lstStyle/>
          <a:p>
            <a:r>
              <a:rPr lang="en-US" dirty="0"/>
              <a:t>Unique Target for Blood Pressure? Greater Focus on Control Needed First</a:t>
            </a:r>
            <a:endParaRPr lang="it-IT" dirty="0"/>
          </a:p>
        </p:txBody>
      </p:sp>
      <p:sp>
        <p:nvSpPr>
          <p:cNvPr id="4" name="Rettangolo 3"/>
          <p:cNvSpPr>
            <a:spLocks noChangeArrowheads="1"/>
          </p:cNvSpPr>
          <p:nvPr/>
        </p:nvSpPr>
        <p:spPr bwMode="auto">
          <a:xfrm>
            <a:off x="508000" y="3512782"/>
            <a:ext cx="4501444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sz="1600" b="0" dirty="0" smtClean="0">
                <a:latin typeface="Verdana" charset="0"/>
                <a:ea typeface="Verdana" charset="0"/>
                <a:cs typeface="Verdana" charset="0"/>
              </a:rPr>
              <a:t>From ESH 2016 | POS 7D:</a:t>
            </a:r>
          </a:p>
          <a:p>
            <a:r>
              <a:rPr lang="en-US" sz="1600" dirty="0">
                <a:latin typeface="Verdana" charset="0"/>
                <a:ea typeface="Verdana" charset="0"/>
                <a:cs typeface="Verdana" charset="0"/>
              </a:rPr>
              <a:t>Michel </a:t>
            </a:r>
            <a:r>
              <a:rPr lang="en-US" sz="1600" dirty="0" err="1">
                <a:latin typeface="Verdana" charset="0"/>
                <a:ea typeface="Verdana" charset="0"/>
                <a:cs typeface="Verdana" charset="0"/>
              </a:rPr>
              <a:t>Burnier</a:t>
            </a:r>
            <a:r>
              <a:rPr lang="en-US" sz="1600" b="0" dirty="0" smtClean="0">
                <a:latin typeface="Verdana" charset="0"/>
                <a:ea typeface="Verdana" charset="0"/>
                <a:cs typeface="Verdana" charset="0"/>
              </a:rPr>
              <a:t>, </a:t>
            </a:r>
            <a:r>
              <a:rPr lang="en-US" sz="1600" b="0" dirty="0" smtClean="0">
                <a:latin typeface="Verdana" charset="0"/>
                <a:ea typeface="Verdana" charset="0"/>
                <a:cs typeface="Verdana" charset="0"/>
              </a:rPr>
              <a:t>MD</a:t>
            </a:r>
          </a:p>
          <a:p>
            <a:r>
              <a:rPr lang="en-US" sz="1400" b="0" dirty="0">
                <a:latin typeface="Verdana" charset="0"/>
                <a:ea typeface="Verdana" charset="0"/>
                <a:cs typeface="Verdana" charset="0"/>
              </a:rPr>
              <a:t>Center Hospital University Vaudois, Lausanne, Switzerland</a:t>
            </a:r>
            <a:endParaRPr lang="en-US" sz="1400" b="0" dirty="0">
              <a:latin typeface="Verdana" charset="0"/>
              <a:ea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3066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8"/>
  <p:tag name="MMPROD_UIDATA" val="&lt;database version=&quot;6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 - &amp;quot;RESONATE-2: Background&amp;quot;&quot;/&gt;&lt;property id=&quot;20307&quot; value=&quot;257&quot;/&gt;&lt;/object&gt;&lt;object type=&quot;3&quot; unique_id=&quot;10015&quot;&gt;&lt;property id=&quot;20148&quot; value=&quot;5&quot;/&gt;&lt;property id=&quot;20300&quot; value=&quot;Slide 3 - &amp;quot;Phase III RESONATE-2: Study Design&amp;quot;&quot;/&gt;&lt;property id=&quot;20307&quot; value=&quot;263&quot;/&gt;&lt;/object&gt;&lt;object type=&quot;3&quot; unique_id=&quot;10017&quot;&gt;&lt;property id=&quot;20148&quot; value=&quot;5&quot;/&gt;&lt;property id=&quot;20300&quot; value=&quot;Slide 4 - &amp;quot;RESONATE-2: Baseline Characteristics&amp;quot;&quot;/&gt;&lt;property id=&quot;20307&quot; value=&quot;312&quot;/&gt;&lt;/object&gt;&lt;object type=&quot;3&quot; unique_id=&quot;10018&quot;&gt;&lt;property id=&quot;20148&quot; value=&quot;5&quot;/&gt;&lt;property id=&quot;20300&quot; value=&quot;Slide 5 - &amp;quot;RESONATE-2: PFS (Primary Endpoint)&amp;quot;&quot;/&gt;&lt;property id=&quot;20307&quot; value=&quot;313&quot;/&gt;&lt;/object&gt;&lt;object type=&quot;3&quot; unique_id=&quot;12122&quot;&gt;&lt;property id=&quot;20148&quot; value=&quot;5&quot;/&gt;&lt;property id=&quot;20300&quot; value=&quot;Slide 1 - &amp;quot;Phase III RESONATE-2: Frontline Ibrutinib vs Chlorambucil in Elderly Patients With CLL&amp;quot;&quot;/&gt;&lt;property id=&quot;20307&quot; value=&quot;334&quot;/&gt;&lt;/object&gt;&lt;object type=&quot;3&quot; unique_id=&quot;12123&quot;&gt;&lt;property id=&quot;20148&quot; value=&quot;5&quot;/&gt;&lt;property id=&quot;20300&quot; value=&quot;Slide 6 - &amp;quot;RESONATE-2: PFS in High-Risk Subgroups by Investigator Assessment&amp;quot;&quot;/&gt;&lt;property id=&quot;20307&quot; value=&quot;327&quot;/&gt;&lt;/object&gt;&lt;object type=&quot;3&quot; unique_id=&quot;12124&quot;&gt;&lt;property id=&quot;20148&quot; value=&quot;5&quot;/&gt;&lt;property id=&quot;20300&quot; value=&quot;Slide 7 - &amp;quot;RESONATE-2: OS&amp;quot;&quot;/&gt;&lt;property id=&quot;20307&quot; value=&quot;328&quot;/&gt;&lt;/object&gt;&lt;object type=&quot;3&quot; unique_id=&quot;12125&quot;&gt;&lt;property id=&quot;20148&quot; value=&quot;5&quot;/&gt;&lt;property id=&quot;20300&quot; value=&quot;Slide 8 - &amp;quot;RESONATE-2: Best Response by Investigator Assessment&amp;quot;&quot;/&gt;&lt;property id=&quot;20307&quot; value=&quot;329&quot;/&gt;&lt;/object&gt;&lt;object type=&quot;3&quot; unique_id=&quot;12126&quot;&gt;&lt;property id=&quot;20148&quot; value=&quot;5&quot;/&gt;&lt;property id=&quot;20300&quot; value=&quot;Slide 9 - &amp;quot;RESONATE-2: Exposure to Study Treatment&amp;quot;&quot;/&gt;&lt;property id=&quot;20307&quot; value=&quot;330&quot;/&gt;&lt;/object&gt;&lt;object type=&quot;3&quot; unique_id=&quot;12127&quot;&gt;&lt;property id=&quot;20148&quot; value=&quot;5&quot;/&gt;&lt;property id=&quot;20300&quot; value=&quot;Slide 10 - &amp;quot;RESONATE-2: Discontinuation of Ibrutinib&amp;quot;&quot;/&gt;&lt;property id=&quot;20307&quot; value=&quot;331&quot;/&gt;&lt;/object&gt;&lt;object type=&quot;3&quot; unique_id=&quot;12128&quot;&gt;&lt;property id=&quot;20148&quot; value=&quot;5&quot;/&gt;&lt;property id=&quot;20300&quot; value=&quot;Slide 11 - &amp;quot;RESONATE-2: Adverse Events&amp;quot;&quot;/&gt;&lt;property id=&quot;20307&quot; value=&quot;332&quot;/&gt;&lt;/object&gt;&lt;object type=&quot;3&quot; unique_id=&quot;12129&quot;&gt;&lt;property id=&quot;20148&quot; value=&quot;5&quot;/&gt;&lt;property id=&quot;20300&quot; value=&quot;Slide 12 - &amp;quot;RESONATE-2: Adverse Events&amp;quot;&quot;/&gt;&lt;property id=&quot;20307&quot; value=&quot;333&quot;/&gt;&lt;/object&gt;&lt;object type=&quot;3&quot; unique_id=&quot;12130&quot;&gt;&lt;property id=&quot;20148&quot; value=&quot;5&quot;/&gt;&lt;property id=&quot;20300&quot; value=&quot;Slide 13 - &amp;quot;RESONATE-2: Conclusions&amp;quot;&quot;/&gt;&lt;property id=&quot;20307&quot; value=&quot;320&quot;/&gt;&lt;/object&gt;&lt;object type=&quot;3&quot; unique_id=&quot;12131&quot;&gt;&lt;property id=&quot;20148&quot; value=&quot;5&quot;/&gt;&lt;property id=&quot;20300&quot; value=&quot;Slide 14 - &amp;quot;Go Online for More CCO &amp;#x0D;&amp;#x0A;Coverage of ASH 2015!&amp;quot;&quot;/&gt;&lt;property id=&quot;20307&quot; value=&quot;335&quot;/&gt;&lt;/object&gt;&lt;/object&gt;&lt;/object&gt;&lt;/database&gt;"/>
</p:tagLst>
</file>

<file path=ppt/theme/theme1.xml><?xml version="1.0" encoding="utf-8"?>
<a:theme xmlns:a="http://schemas.openxmlformats.org/drawingml/2006/main" name="1_Custom Design">
  <a:themeElements>
    <a:clrScheme name="ONC Theme">
      <a:dk1>
        <a:srgbClr val="CDCDCF"/>
      </a:dk1>
      <a:lt1>
        <a:srgbClr val="FFFFFF"/>
      </a:lt1>
      <a:dk2>
        <a:srgbClr val="00003E"/>
      </a:dk2>
      <a:lt2>
        <a:srgbClr val="F8F45A"/>
      </a:lt2>
      <a:accent1>
        <a:srgbClr val="12AD2B"/>
      </a:accent1>
      <a:accent2>
        <a:srgbClr val="5AAACE"/>
      </a:accent2>
      <a:accent3>
        <a:srgbClr val="F6A108"/>
      </a:accent3>
      <a:accent4>
        <a:srgbClr val="4FAD26"/>
      </a:accent4>
      <a:accent5>
        <a:srgbClr val="2B85B8"/>
      </a:accent5>
      <a:accent6>
        <a:srgbClr val="8B3D9A"/>
      </a:accent6>
      <a:hlink>
        <a:srgbClr val="F6A108"/>
      </a:hlink>
      <a:folHlink>
        <a:srgbClr val="8B3D9A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>
          <a:noFill/>
        </a:ln>
        <a:extLst>
          <a:ext uri="{909E8E84-426E-40dd-AFC4-6F175D3DCCD1}">
            <a14:hiddenFill xmlns=""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=""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 wrap="none">
        <a:spAutoFit/>
      </a:bodyPr>
      <a:lstStyle>
        <a:defPPr ea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FontTx/>
          <a:buNone/>
          <a:defRPr sz="1400" b="0" dirty="0" smtClean="0">
            <a:solidFill>
              <a:schemeClr val="bg2"/>
            </a:solidFill>
          </a:defRPr>
        </a:defPPr>
      </a:lstStyle>
    </a:spDef>
    <a:lnDef>
      <a:spPr bwMode="auto">
        <a:noFill/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buNone/>
          <a:defRPr b="0" dirty="0"/>
        </a:defPPr>
      </a:lstStyle>
    </a:txDef>
  </a:objectDefaults>
  <a:extraClrSchemeLst>
    <a:extraClrScheme>
      <a:clrScheme name="Custom Design 1">
        <a:dk1>
          <a:srgbClr val="CDCDCF"/>
        </a:dk1>
        <a:lt1>
          <a:srgbClr val="FFFFFF"/>
        </a:lt1>
        <a:dk2>
          <a:srgbClr val="09003E"/>
        </a:dk2>
        <a:lt2>
          <a:srgbClr val="F2F23A"/>
        </a:lt2>
        <a:accent1>
          <a:srgbClr val="12AD2B"/>
        </a:accent1>
        <a:accent2>
          <a:srgbClr val="5AAACE"/>
        </a:accent2>
        <a:accent3>
          <a:srgbClr val="AAAAAF"/>
        </a:accent3>
        <a:accent4>
          <a:srgbClr val="DADADA"/>
        </a:accent4>
        <a:accent5>
          <a:srgbClr val="AAD3AC"/>
        </a:accent5>
        <a:accent6>
          <a:srgbClr val="519ABA"/>
        </a:accent6>
        <a:hlink>
          <a:srgbClr val="F6A108"/>
        </a:hlink>
        <a:folHlink>
          <a:srgbClr val="2B85B8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LongProperties xmlns="http://schemas.microsoft.com/office/2006/metadata/longPropertie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6CBEC8D51F5C24CA4D19BDE7AFFE7E9" ma:contentTypeVersion="1" ma:contentTypeDescription="Create a new document." ma:contentTypeScope="" ma:versionID="f7aa14b9a6e942566de76439095388e2">
  <xsd:schema xmlns:xsd="http://www.w3.org/2001/XMLSchema" xmlns:xs="http://www.w3.org/2001/XMLSchema" xmlns:p="http://schemas.microsoft.com/office/2006/metadata/properties" xmlns:ns2="aa450f95-5a28-4268-85f0-1601af3777f5" targetNamespace="http://schemas.microsoft.com/office/2006/metadata/properties" ma:root="true" ma:fieldsID="f312703ab8d1b889eba75ee4fc21fd33" ns2:_="">
    <xsd:import namespace="aa450f95-5a28-4268-85f0-1601af3777f5"/>
    <xsd:element name="properties">
      <xsd:complexType>
        <xsd:sequence>
          <xsd:element name="documentManagement">
            <xsd:complexType>
              <xsd:all>
                <xsd:element ref="ns2:Document_x0020_Categor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450f95-5a28-4268-85f0-1601af3777f5" elementFormDefault="qualified">
    <xsd:import namespace="http://schemas.microsoft.com/office/2006/documentManagement/types"/>
    <xsd:import namespace="http://schemas.microsoft.com/office/infopath/2007/PartnerControls"/>
    <xsd:element name="Document_x0020_Category" ma:index="8" nillable="true" ma:displayName="Document Category" ma:internalName="Document_x0020_Category">
      <xsd:simpleType>
        <xsd:restriction base="dms:Choic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09F53F5-9948-4768-A131-E836C4AD28CF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42F5038B-9996-4F0A-98B4-9136839226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a450f95-5a28-4268-85f0-1601af3777f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4783</TotalTime>
  <Words>265</Words>
  <Application>Microsoft Macintosh PowerPoint</Application>
  <PresentationFormat>Presentazione su schermo (4:3)</PresentationFormat>
  <Paragraphs>25</Paragraphs>
  <Slides>5</Slides>
  <Notes>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0" baseType="lpstr">
      <vt:lpstr>ＭＳ Ｐゴシック</vt:lpstr>
      <vt:lpstr>Verdana</vt:lpstr>
      <vt:lpstr>Wingdings</vt:lpstr>
      <vt:lpstr>Arial</vt:lpstr>
      <vt:lpstr>1_Custom Design</vt:lpstr>
      <vt:lpstr>Unique Target for Blood Pressure? Greater Focus on Control Needed First</vt:lpstr>
      <vt:lpstr>Overview</vt:lpstr>
      <vt:lpstr>Data</vt:lpstr>
      <vt:lpstr>Conclusions</vt:lpstr>
      <vt:lpstr>Unique Target for Blood Pressure? Greater Focus on Control Needed First</vt:lpstr>
    </vt:vector>
  </TitlesOfParts>
  <Manager/>
  <Company>Infomedica</Company>
  <LinksUpToDate>false</LinksUpToDate>
  <SharedDoc>false</SharedDoc>
  <HyperlinkBase/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PRAGUE-15: Renal Denervation Not Superior in True Resistant Hypertension</dc:title>
  <dc:subject/>
  <dc:creator>GM</dc:creator>
  <cp:keywords/>
  <dc:description/>
  <cp:lastModifiedBy>Giorgio Mantovani</cp:lastModifiedBy>
  <cp:revision>755</cp:revision>
  <dcterms:created xsi:type="dcterms:W3CDTF">2005-05-27T15:08:01Z</dcterms:created>
  <dcterms:modified xsi:type="dcterms:W3CDTF">2016-07-12T09:23:31Z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ags">
    <vt:lpwstr/>
  </property>
  <property fmtid="{D5CDD505-2E9C-101B-9397-08002B2CF9AE}" pid="3" name="Document Category">
    <vt:lpwstr/>
  </property>
</Properties>
</file>