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3"/>
  </p:notesMasterIdLst>
  <p:handoutMasterIdLst>
    <p:handoutMasterId r:id="rId14"/>
  </p:handoutMasterIdLst>
  <p:sldIdLst>
    <p:sldId id="364" r:id="rId4"/>
    <p:sldId id="365" r:id="rId5"/>
    <p:sldId id="366" r:id="rId6"/>
    <p:sldId id="367" r:id="rId7"/>
    <p:sldId id="371" r:id="rId8"/>
    <p:sldId id="368" r:id="rId9"/>
    <p:sldId id="369" r:id="rId10"/>
    <p:sldId id="370" r:id="rId11"/>
    <p:sldId id="372" r:id="rId12"/>
  </p:sldIdLst>
  <p:sldSz cx="9144000" cy="6858000" type="screen4x3"/>
  <p:notesSz cx="6985000" cy="9271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CFA7DF"/>
    <a:srgbClr val="5F90DF"/>
    <a:srgbClr val="5D9BAB"/>
    <a:srgbClr val="C39DD2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90" d="100"/>
          <a:sy n="90" d="100"/>
        </p:scale>
        <p:origin x="112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0053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9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8401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PRAGUE-15: Renal Denervation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Superior in True Resistant Hypertension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508000" y="3512782"/>
            <a:ext cx="450144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7D: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Jan Rosa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General University Hospital, Charles University, Prague, Czech Republic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Renal denervation was not superior to intensified medical treatment in patients with validated true resistant hypertension, in the 12-month results from the PRAGUE-15 trial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Spironolactone, if tolerated and maintained, added to medical treatment was more effective in reducing blood pressure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PRAGUE-15 was a prospective, open, randomized, trial conducted at 3 centers in Prague to evaluate renal denervation with </a:t>
            </a:r>
            <a:r>
              <a:rPr lang="en-US" sz="2000" dirty="0" err="1"/>
              <a:t>Symplicity</a:t>
            </a:r>
            <a:r>
              <a:rPr lang="en-US" sz="2000" dirty="0"/>
              <a:t> catheters against intensified antihypertensive therapy including spironolactone 25 mg on 24-hour blood pressure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Crossover at 1 year was allowed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PRAGUE-15 terminated early, due to the </a:t>
            </a:r>
            <a:r>
              <a:rPr lang="en-US" sz="2400" dirty="0" err="1"/>
              <a:t>Symplicity</a:t>
            </a:r>
            <a:r>
              <a:rPr lang="en-US" sz="2400" dirty="0"/>
              <a:t> HTN-3 results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106 patients were randomized in PRAGUE-15, with 12-month follow-up data in 101 patients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The intention-to-treat (ITT) analysis of all randomized patients and the per-protocol (PP) analysis in a subgroup of patients with complete renal denervation, defined as ≥4 ablations, or had spironolactone added and maintained presented</a:t>
            </a:r>
          </a:p>
        </p:txBody>
      </p:sp>
    </p:spTree>
    <p:extLst>
      <p:ext uri="{BB962C8B-B14F-4D97-AF65-F5344CB8AC3E}">
        <p14:creationId xmlns:p14="http://schemas.microsoft.com/office/powerpoint/2010/main" val="26030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5" y="1022464"/>
            <a:ext cx="8452633" cy="423904"/>
          </a:xfrm>
        </p:spPr>
        <p:txBody>
          <a:bodyPr/>
          <a:lstStyle/>
          <a:p>
            <a:r>
              <a:rPr lang="en-GB" sz="3000" dirty="0" smtClean="0"/>
              <a:t>Baseline </a:t>
            </a:r>
            <a:r>
              <a:rPr lang="en-GB" sz="3000" dirty="0"/>
              <a:t>Characteristics in PRAGUE-15</a:t>
            </a:r>
            <a:endParaRPr lang="en-GB" sz="3000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2157420" y="6052192"/>
            <a:ext cx="41005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RDN, renal denervation.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276479"/>
              </p:ext>
            </p:extLst>
          </p:nvPr>
        </p:nvGraphicFramePr>
        <p:xfrm>
          <a:off x="600082" y="1671634"/>
          <a:ext cx="8000993" cy="4380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7742"/>
                <a:gridCol w="1898542"/>
                <a:gridCol w="1898542"/>
                <a:gridCol w="736167"/>
              </a:tblGrid>
              <a:tr h="375388">
                <a:tc>
                  <a:txBody>
                    <a:bodyPr/>
                    <a:lstStyle/>
                    <a:p>
                      <a:pPr algn="l" fontAlgn="ctr"/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RDN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Medical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Number of subjects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51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 [years]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56±12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59±9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Male sex n (%)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40 (77%)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34 (63%)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Body mass index [kg/m</a:t>
                      </a:r>
                      <a:r>
                        <a:rPr lang="en-GB" sz="1400" u="none" strike="noStrike" baseline="30000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31.2±4.3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33.4±4.7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0.01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Plasma sodium [mmol/l]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141±3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141±3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0.76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Plasma potassium [mmol/l]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4.1±0.4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4.2±0.4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0.25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Creatinine clearance [ml/s/1.73m</a:t>
                      </a:r>
                      <a:r>
                        <a:rPr lang="en-GB" sz="1400" u="none" strike="noStrike" baseline="30000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87 (78-97)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84 (72-94)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0.96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Creatinine clearance [ml/s/1.73m</a:t>
                      </a:r>
                      <a:r>
                        <a:rPr lang="en-GB" sz="1400" u="none" strike="noStrike" baseline="30000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1.5 (1.3-1.9)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1.6 (1.2-2.1)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0.98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Total plasma cholesterol [mmol/l]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4.4±1.0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4.7±1.0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05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Fasting plasma glucose [mmol/l]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5.9 (5.1-7.2)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6.1 (5.1-7.8)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0.79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5" y="1022464"/>
            <a:ext cx="8452633" cy="423904"/>
          </a:xfrm>
        </p:spPr>
        <p:txBody>
          <a:bodyPr/>
          <a:lstStyle/>
          <a:p>
            <a:r>
              <a:rPr lang="en-GB" sz="3000" dirty="0" smtClean="0"/>
              <a:t>Baseline </a:t>
            </a:r>
            <a:r>
              <a:rPr lang="en-GB" sz="3000" dirty="0"/>
              <a:t>Characteristics in PRAGUE-15</a:t>
            </a:r>
            <a:endParaRPr lang="en-GB" sz="3000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600082" y="5657855"/>
            <a:ext cx="41005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RDN, renal denervation.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7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62879"/>
              </p:ext>
            </p:extLst>
          </p:nvPr>
        </p:nvGraphicFramePr>
        <p:xfrm>
          <a:off x="600082" y="1670056"/>
          <a:ext cx="8000993" cy="3973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7742"/>
                <a:gridCol w="1898542"/>
                <a:gridCol w="1898542"/>
                <a:gridCol w="736167"/>
              </a:tblGrid>
              <a:tr h="469206">
                <a:tc>
                  <a:txBody>
                    <a:bodyPr/>
                    <a:lstStyle/>
                    <a:p>
                      <a:pPr algn="l" fontAlgn="ctr"/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RDN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Medical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</a:t>
                      </a:r>
                      <a:endParaRPr lang="en-GB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7" marR="7657" marT="765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AACE"/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Office systolic BP [mmHg]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159±19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155±17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0.26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Office diastolic BP [mmHg]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92±14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89±14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0.21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Heart rate [bpm]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71±14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72±11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0.78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24h systolic BP [mmHg]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149±12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147±13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0.54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24h diastolic BP [mmHg]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86±10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84±10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24h heart rate [bpm]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69±10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70±10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Number of drugs used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5.1±1.2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5.4±1.2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0.40</a:t>
                      </a:r>
                      <a:endParaRPr lang="en-GB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56" marR="7656" marT="76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1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7387" y="788974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Reductions </a:t>
            </a:r>
            <a:r>
              <a:rPr lang="en-GB" sz="2800" dirty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in 24-hour Systolic Blood Pressure</a:t>
            </a:r>
            <a:endParaRPr lang="en-GB" sz="2800" baseline="30000" dirty="0">
              <a:solidFill>
                <a:srgbClr val="FFC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542887" y="5665417"/>
            <a:ext cx="1442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smtClean="0">
                <a:latin typeface="Verdana" charset="0"/>
                <a:ea typeface="Verdana" charset="0"/>
                <a:cs typeface="Verdana" charset="0"/>
              </a:rPr>
              <a:t>RDN,</a:t>
            </a:r>
          </a:p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renal </a:t>
            </a:r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denervation.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636611" y="1770471"/>
            <a:ext cx="5807052" cy="4209328"/>
            <a:chOff x="665186" y="1648547"/>
            <a:chExt cx="6650779" cy="4701600"/>
          </a:xfrm>
        </p:grpSpPr>
        <p:pic>
          <p:nvPicPr>
            <p:cNvPr id="8" name="Picture 2" descr="C:\Users\Jan Rosa_2\Documents\Janci\_Study\Data\RD 12M\Hypertension 1\Manuscript REV 3\SBPH 8x5,8 cm 1200 dpi.ti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52"/>
            <a:stretch/>
          </p:blipFill>
          <p:spPr bwMode="auto">
            <a:xfrm>
              <a:off x="665186" y="1648547"/>
              <a:ext cx="6650779" cy="470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asellaDiTesto 8"/>
            <p:cNvSpPr txBox="1"/>
            <p:nvPr/>
          </p:nvSpPr>
          <p:spPr>
            <a:xfrm>
              <a:off x="3080166" y="5300662"/>
              <a:ext cx="867545" cy="216000"/>
            </a:xfrm>
            <a:prstGeom prst="rect">
              <a:avLst/>
            </a:prstGeom>
            <a:solidFill>
              <a:srgbClr val="EAF3F4"/>
            </a:solidFill>
          </p:spPr>
          <p:txBody>
            <a:bodyPr wrap="none" rtlCol="0">
              <a:spAutoFit/>
            </a:bodyPr>
            <a:lstStyle/>
            <a:p>
              <a:r>
                <a:rPr lang="it-IT" sz="1200" smtClean="0">
                  <a:latin typeface="Arial" charset="0"/>
                  <a:ea typeface="Arial" charset="0"/>
                  <a:cs typeface="Arial" charset="0"/>
                </a:rPr>
                <a:t>MEDICAL</a:t>
              </a:r>
              <a:endParaRPr lang="it-IT" sz="120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57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7387" y="81755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Reductions </a:t>
            </a:r>
            <a:r>
              <a:rPr lang="en-GB" sz="2800" dirty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in Office Systolic Blood Pressure</a:t>
            </a:r>
            <a:endParaRPr lang="en-GB" sz="2800" baseline="30000" dirty="0">
              <a:solidFill>
                <a:srgbClr val="FFC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535263" y="6029328"/>
            <a:ext cx="31003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>
                <a:latin typeface="Verdana" charset="0"/>
                <a:ea typeface="Verdana" charset="0"/>
                <a:cs typeface="Verdana" charset="0"/>
              </a:rPr>
              <a:t>RDN, renal denervation.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373786" y="1914519"/>
            <a:ext cx="6396429" cy="4100517"/>
            <a:chOff x="1247383" y="1458949"/>
            <a:chExt cx="6649234" cy="4698968"/>
          </a:xfrm>
        </p:grpSpPr>
        <p:pic>
          <p:nvPicPr>
            <p:cNvPr id="8" name="Picture 2" descr="C:\Users\Jan Rosa_2\Documents\Janci\_Study\Data\RD 12M\Hypertension 1\Manuscript REV 3\SBP 8x5,8 cm 1200 dpi.ti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83"/>
            <a:stretch/>
          </p:blipFill>
          <p:spPr bwMode="auto">
            <a:xfrm>
              <a:off x="1247383" y="1458949"/>
              <a:ext cx="6649234" cy="4698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asellaDiTesto 8"/>
            <p:cNvSpPr txBox="1"/>
            <p:nvPr/>
          </p:nvSpPr>
          <p:spPr>
            <a:xfrm>
              <a:off x="3647303" y="5114925"/>
              <a:ext cx="867545" cy="216000"/>
            </a:xfrm>
            <a:prstGeom prst="rect">
              <a:avLst/>
            </a:prstGeom>
            <a:solidFill>
              <a:srgbClr val="EAF3F4"/>
            </a:solidFill>
          </p:spPr>
          <p:txBody>
            <a:bodyPr wrap="none" rtlCol="0">
              <a:spAutoFit/>
            </a:bodyPr>
            <a:lstStyle/>
            <a:p>
              <a:r>
                <a:rPr lang="it-IT" sz="1200" smtClean="0">
                  <a:latin typeface="Arial" charset="0"/>
                  <a:ea typeface="Arial" charset="0"/>
                  <a:cs typeface="Arial" charset="0"/>
                </a:rPr>
                <a:t>MEDICAL</a:t>
              </a:r>
              <a:endParaRPr lang="it-IT" sz="120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6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ea typeface="ＭＳ Ｐゴシック" charset="-128"/>
              </a:rPr>
              <a:t>Conclusions</a:t>
            </a:r>
            <a:endParaRPr lang="en-US" altLang="it-IT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300" dirty="0"/>
              <a:t>Office systolic blood pressure (SBP) was significantly reduced in both groups, no between-group difference, in the ITT and PP analyses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24-hour SBP measured with ABPM was significantly reduced in both groups, no between-group difference was found in the ITT, but significant between-group difference found in PP analysis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Similar change in the number of antihypertensive medications in the ITT analysis, but significantly higher number in the medical treatment group in PP analysis</a:t>
            </a:r>
          </a:p>
        </p:txBody>
      </p:sp>
    </p:spTree>
    <p:extLst>
      <p:ext uri="{BB962C8B-B14F-4D97-AF65-F5344CB8AC3E}">
        <p14:creationId xmlns:p14="http://schemas.microsoft.com/office/powerpoint/2010/main" val="20391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PRAGUE-15: Renal Denervation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Superior in True Resistant Hypertension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508000" y="3512782"/>
            <a:ext cx="450144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7D: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Jan Rosa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General University Hospital, Charles University, Prague,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19445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4779</TotalTime>
  <Words>513</Words>
  <Application>Microsoft Macintosh PowerPoint</Application>
  <PresentationFormat>Presentazione su schermo (4:3)</PresentationFormat>
  <Paragraphs>115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ＭＳ Ｐゴシック</vt:lpstr>
      <vt:lpstr>Verdana</vt:lpstr>
      <vt:lpstr>Wingdings</vt:lpstr>
      <vt:lpstr>Arial</vt:lpstr>
      <vt:lpstr>1_Custom Design</vt:lpstr>
      <vt:lpstr>PRAGUE-15: Renal Denervation Not Superior in True Resistant Hypertension</vt:lpstr>
      <vt:lpstr>Overview</vt:lpstr>
      <vt:lpstr>Overview</vt:lpstr>
      <vt:lpstr>Baseline Characteristics in PRAGUE-15</vt:lpstr>
      <vt:lpstr>Baseline Characteristics in PRAGUE-15</vt:lpstr>
      <vt:lpstr>Presentazione di PowerPoint</vt:lpstr>
      <vt:lpstr>Presentazione di PowerPoint</vt:lpstr>
      <vt:lpstr>Conclusions</vt:lpstr>
      <vt:lpstr>PRAGUE-15: Renal Denervation Not Superior in True Resistant Hypertension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PRAGUE-15: Renal Denervation Not Superior in True Resistant Hypertension</dc:title>
  <dc:subject/>
  <dc:creator>GM</dc:creator>
  <cp:keywords/>
  <dc:description/>
  <cp:lastModifiedBy>Giorgio Mantovani</cp:lastModifiedBy>
  <cp:revision>751</cp:revision>
  <dcterms:created xsi:type="dcterms:W3CDTF">2005-05-27T15:08:01Z</dcterms:created>
  <dcterms:modified xsi:type="dcterms:W3CDTF">2016-07-04T11:19:05Z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