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3"/>
  </p:sldMasterIdLst>
  <p:notesMasterIdLst>
    <p:notesMasterId r:id="rId13"/>
  </p:notesMasterIdLst>
  <p:handoutMasterIdLst>
    <p:handoutMasterId r:id="rId14"/>
  </p:handoutMasterIdLst>
  <p:sldIdLst>
    <p:sldId id="362" r:id="rId4"/>
    <p:sldId id="363" r:id="rId5"/>
    <p:sldId id="364" r:id="rId6"/>
    <p:sldId id="369" r:id="rId7"/>
    <p:sldId id="365" r:id="rId8"/>
    <p:sldId id="366" r:id="rId9"/>
    <p:sldId id="367" r:id="rId10"/>
    <p:sldId id="368" r:id="rId11"/>
    <p:sldId id="370" r:id="rId12"/>
  </p:sldIdLst>
  <p:sldSz cx="9144000" cy="6858000" type="screen4x3"/>
  <p:notesSz cx="6985000" cy="9271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">
          <p15:clr>
            <a:srgbClr val="A4A3A4"/>
          </p15:clr>
        </p15:guide>
        <p15:guide id="2" orient="horz" pos="4146">
          <p15:clr>
            <a:srgbClr val="A4A3A4"/>
          </p15:clr>
        </p15:guide>
        <p15:guide id="3" orient="horz" pos="1013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pos="242">
          <p15:clr>
            <a:srgbClr val="A4A3A4"/>
          </p15:clr>
        </p15:guide>
        <p15:guide id="7" pos="5573">
          <p15:clr>
            <a:srgbClr val="A4A3A4"/>
          </p15:clr>
        </p15:guide>
        <p15:guide id="8" pos="2882">
          <p15:clr>
            <a:srgbClr val="A4A3A4"/>
          </p15:clr>
        </p15:guide>
        <p15:guide id="9" pos="3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ACE"/>
    <a:srgbClr val="CFA7DF"/>
    <a:srgbClr val="5F90DF"/>
    <a:srgbClr val="5D9BAB"/>
    <a:srgbClr val="C39DD2"/>
    <a:srgbClr val="886D93"/>
    <a:srgbClr val="686868"/>
    <a:srgbClr val="E2E2E2"/>
    <a:srgbClr val="FFFFFF"/>
    <a:srgbClr val="05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1"/>
    <p:restoredTop sz="94698"/>
  </p:normalViewPr>
  <p:slideViewPr>
    <p:cSldViewPr snapToGrid="0">
      <p:cViewPr>
        <p:scale>
          <a:sx n="90" d="100"/>
          <a:sy n="90" d="100"/>
        </p:scale>
        <p:origin x="1120" y="144"/>
      </p:cViewPr>
      <p:guideLst>
        <p:guide orient="horz" pos="402"/>
        <p:guide orient="horz" pos="4146"/>
        <p:guide orient="horz" pos="1013"/>
        <p:guide orient="horz" pos="4016"/>
        <p:guide orient="horz" pos="208"/>
        <p:guide pos="242"/>
        <p:guide pos="5573"/>
        <p:guide pos="2882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_con_supporto_delle_macro1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_con_supporto_delle_macro2.xlsm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_con_supporto_delle_macro3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0952380952381"/>
          <c:y val="0.133333333333333"/>
          <c:w val="0.394557823129252"/>
          <c:h val="0.6074074074074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PPT!$K$31</c:f>
              <c:strCache>
                <c:ptCount val="1"/>
                <c:pt idx="0">
                  <c:v>no diab</c:v>
                </c:pt>
              </c:strCache>
            </c:strRef>
          </c:tx>
          <c:spPr>
            <a:solidFill>
              <a:srgbClr val="C0C0C0"/>
            </a:solidFill>
            <a:ln w="12659">
              <a:solidFill>
                <a:srgbClr val="000000"/>
              </a:solidFill>
              <a:prstDash val="solid"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PPT!$K$36</c:f>
                <c:numCache>
                  <c:formatCode>General</c:formatCode>
                  <c:ptCount val="1"/>
                  <c:pt idx="0">
                    <c:v>4.08</c:v>
                  </c:pt>
                </c:numCache>
              </c:numRef>
            </c:plus>
            <c:spPr>
              <a:ln w="12659">
                <a:solidFill>
                  <a:srgbClr val="000000"/>
                </a:solidFill>
                <a:prstDash val="solid"/>
              </a:ln>
            </c:spPr>
          </c:errBars>
          <c:cat>
            <c:strRef>
              <c:f>PPT!$J$32</c:f>
              <c:strCache>
                <c:ptCount val="1"/>
                <c:pt idx="0">
                  <c:v>cf-PWV, m/s</c:v>
                </c:pt>
              </c:strCache>
            </c:strRef>
          </c:cat>
          <c:val>
            <c:numRef>
              <c:f>PPT!$K$32</c:f>
              <c:numCache>
                <c:formatCode>0.0</c:formatCode>
                <c:ptCount val="1"/>
                <c:pt idx="0">
                  <c:v>12.42</c:v>
                </c:pt>
              </c:numCache>
            </c:numRef>
          </c:val>
        </c:ser>
        <c:ser>
          <c:idx val="1"/>
          <c:order val="1"/>
          <c:tx>
            <c:strRef>
              <c:f>PPT!$L$31</c:f>
              <c:strCache>
                <c:ptCount val="1"/>
                <c:pt idx="0">
                  <c:v>diab</c:v>
                </c:pt>
              </c:strCache>
            </c:strRef>
          </c:tx>
          <c:spPr>
            <a:solidFill>
              <a:srgbClr val="333333"/>
            </a:solidFill>
            <a:ln w="12659">
              <a:solidFill>
                <a:srgbClr val="000000"/>
              </a:solidFill>
              <a:prstDash val="solid"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PPT!$L$36</c:f>
                <c:numCache>
                  <c:formatCode>General</c:formatCode>
                  <c:ptCount val="1"/>
                  <c:pt idx="0">
                    <c:v>3.38</c:v>
                  </c:pt>
                </c:numCache>
              </c:numRef>
            </c:plus>
            <c:spPr>
              <a:ln w="12659">
                <a:solidFill>
                  <a:srgbClr val="000000"/>
                </a:solidFill>
                <a:prstDash val="solid"/>
              </a:ln>
            </c:spPr>
          </c:errBars>
          <c:cat>
            <c:strRef>
              <c:f>PPT!$J$32</c:f>
              <c:strCache>
                <c:ptCount val="1"/>
                <c:pt idx="0">
                  <c:v>cf-PWV, m/s</c:v>
                </c:pt>
              </c:strCache>
            </c:strRef>
          </c:cat>
          <c:val>
            <c:numRef>
              <c:f>PPT!$L$32</c:f>
              <c:numCache>
                <c:formatCode>0.0</c:formatCode>
                <c:ptCount val="1"/>
                <c:pt idx="0">
                  <c:v>14.21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4235312"/>
        <c:axId val="1844467232"/>
      </c:barChart>
      <c:catAx>
        <c:axId val="184423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84446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4467232"/>
        <c:scaling>
          <c:orientation val="minMax"/>
          <c:max val="20.0"/>
          <c:min val="5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s-IS"/>
                  <a:t>m/s</a:t>
                </a:r>
              </a:p>
            </c:rich>
          </c:tx>
          <c:layout>
            <c:manualLayout>
              <c:xMode val="edge"/>
              <c:yMode val="edge"/>
              <c:x val="0.0952380952380952"/>
              <c:y val="0.355555555555556"/>
            </c:manualLayout>
          </c:layout>
          <c:overlay val="0"/>
          <c:spPr>
            <a:noFill/>
            <a:ln w="2531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844235312"/>
        <c:crosses val="autoZero"/>
        <c:crossBetween val="between"/>
        <c:majorUnit val="5.0"/>
      </c:valAx>
      <c:spPr>
        <a:solidFill>
          <a:srgbClr val="FFFFFF"/>
        </a:solidFill>
        <a:ln w="25318">
          <a:noFill/>
        </a:ln>
      </c:spPr>
    </c:plotArea>
    <c:legend>
      <c:legendPos val="r"/>
      <c:layout>
        <c:manualLayout>
          <c:xMode val="edge"/>
          <c:yMode val="edge"/>
          <c:x val="0.347956387341346"/>
          <c:y val="0.0"/>
          <c:w val="0.652043612658654"/>
          <c:h val="0.114785493262946"/>
        </c:manualLayout>
      </c:layout>
      <c:overlay val="0"/>
      <c:spPr>
        <a:solidFill>
          <a:srgbClr val="FFFFFF"/>
        </a:solidFill>
        <a:ln w="3165">
          <a:solidFill>
            <a:srgbClr val="000000"/>
          </a:solidFill>
          <a:prstDash val="solid"/>
        </a:ln>
      </c:spPr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37976">
      <a:solidFill>
        <a:srgbClr val="DD0806"/>
      </a:solidFill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Verdana" charset="0"/>
          <a:ea typeface="Verdana" charset="0"/>
          <a:cs typeface="Verdana" charset="0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3620689655172"/>
          <c:y val="0.108695652173913"/>
          <c:w val="0.396551724137931"/>
          <c:h val="0.721739130434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PPT!$K$31</c:f>
              <c:strCache>
                <c:ptCount val="1"/>
                <c:pt idx="0">
                  <c:v>no diab</c:v>
                </c:pt>
              </c:strCache>
            </c:strRef>
          </c:tx>
          <c:spPr>
            <a:solidFill>
              <a:srgbClr val="C0C0C0"/>
            </a:solidFill>
            <a:ln w="12645">
              <a:solidFill>
                <a:srgbClr val="000000"/>
              </a:solidFill>
              <a:prstDash val="solid"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PPT!$K$37</c:f>
                <c:numCache>
                  <c:formatCode>General</c:formatCode>
                  <c:ptCount val="1"/>
                  <c:pt idx="0">
                    <c:v>13.85</c:v>
                  </c:pt>
                </c:numCache>
              </c:numRef>
            </c:plus>
            <c:spPr>
              <a:ln w="12645">
                <a:solidFill>
                  <a:srgbClr val="000000"/>
                </a:solidFill>
                <a:prstDash val="solid"/>
              </a:ln>
            </c:spPr>
          </c:errBars>
          <c:cat>
            <c:strRef>
              <c:f>PPT!$J$33</c:f>
              <c:strCache>
                <c:ptCount val="1"/>
                <c:pt idx="0">
                  <c:v>AIx, %</c:v>
                </c:pt>
              </c:strCache>
            </c:strRef>
          </c:cat>
          <c:val>
            <c:numRef>
              <c:f>PPT!$K$33</c:f>
              <c:numCache>
                <c:formatCode>0.0</c:formatCode>
                <c:ptCount val="1"/>
                <c:pt idx="0">
                  <c:v>27.99</c:v>
                </c:pt>
              </c:numCache>
            </c:numRef>
          </c:val>
        </c:ser>
        <c:ser>
          <c:idx val="1"/>
          <c:order val="1"/>
          <c:tx>
            <c:strRef>
              <c:f>PPT!$L$31</c:f>
              <c:strCache>
                <c:ptCount val="1"/>
                <c:pt idx="0">
                  <c:v>diab</c:v>
                </c:pt>
              </c:strCache>
            </c:strRef>
          </c:tx>
          <c:spPr>
            <a:solidFill>
              <a:srgbClr val="333333"/>
            </a:solidFill>
            <a:ln w="12645">
              <a:solidFill>
                <a:srgbClr val="000000"/>
              </a:solidFill>
              <a:prstDash val="solid"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PPT!$L$37</c:f>
                <c:numCache>
                  <c:formatCode>General</c:formatCode>
                  <c:ptCount val="1"/>
                  <c:pt idx="0">
                    <c:v>13.2</c:v>
                  </c:pt>
                </c:numCache>
              </c:numRef>
            </c:plus>
            <c:spPr>
              <a:ln w="12645">
                <a:solidFill>
                  <a:srgbClr val="000000"/>
                </a:solidFill>
                <a:prstDash val="solid"/>
              </a:ln>
            </c:spPr>
          </c:errBars>
          <c:cat>
            <c:strRef>
              <c:f>PPT!$J$33</c:f>
              <c:strCache>
                <c:ptCount val="1"/>
                <c:pt idx="0">
                  <c:v>AIx, %</c:v>
                </c:pt>
              </c:strCache>
            </c:strRef>
          </c:cat>
          <c:val>
            <c:numRef>
              <c:f>PPT!$L$33</c:f>
              <c:numCache>
                <c:formatCode>0.0</c:formatCode>
                <c:ptCount val="1"/>
                <c:pt idx="0">
                  <c:v>25.66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99319440"/>
        <c:axId val="1844958304"/>
      </c:barChart>
      <c:catAx>
        <c:axId val="-199931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84495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4958304"/>
        <c:scaling>
          <c:orientation val="minMax"/>
          <c:max val="45.0"/>
          <c:min val="5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s-IS"/>
                  <a:t>m/s</a:t>
                </a:r>
              </a:p>
            </c:rich>
          </c:tx>
          <c:layout>
            <c:manualLayout>
              <c:xMode val="edge"/>
              <c:yMode val="edge"/>
              <c:x val="0.0129310344827586"/>
              <c:y val="0.395652173913043"/>
            </c:manualLayout>
          </c:layout>
          <c:overlay val="0"/>
          <c:spPr>
            <a:noFill/>
            <a:ln w="2529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-1999319440"/>
        <c:crosses val="autoZero"/>
        <c:crossBetween val="between"/>
        <c:majorUnit val="10.0"/>
      </c:valAx>
      <c:spPr>
        <a:solidFill>
          <a:srgbClr val="FFFFFF"/>
        </a:solidFill>
        <a:ln w="25291">
          <a:noFill/>
        </a:ln>
      </c:spPr>
    </c:plotArea>
    <c:legend>
      <c:legendPos val="r"/>
      <c:layout>
        <c:manualLayout>
          <c:xMode val="edge"/>
          <c:yMode val="edge"/>
          <c:x val="0.448275862068965"/>
          <c:y val="0.00434782608695652"/>
          <c:w val="0.525862068965517"/>
          <c:h val="0.0913043478260869"/>
        </c:manualLayout>
      </c:layout>
      <c:overlay val="0"/>
      <c:spPr>
        <a:solidFill>
          <a:srgbClr val="FFFFFF"/>
        </a:solidFill>
        <a:ln w="3161">
          <a:solidFill>
            <a:srgbClr val="000000"/>
          </a:solidFill>
          <a:prstDash val="solid"/>
        </a:ln>
      </c:spPr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3161">
      <a:solidFill>
        <a:srgbClr val="000000"/>
      </a:solidFill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Verdana" charset="0"/>
          <a:ea typeface="Verdana" charset="0"/>
          <a:cs typeface="Verdana" charset="0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600858369099"/>
          <c:y val="0.138528138528139"/>
          <c:w val="0.373390557939914"/>
          <c:h val="0.6926406926406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PPT!$K$31</c:f>
              <c:strCache>
                <c:ptCount val="1"/>
                <c:pt idx="0">
                  <c:v>no diab</c:v>
                </c:pt>
              </c:strCache>
            </c:strRef>
          </c:tx>
          <c:spPr>
            <a:solidFill>
              <a:srgbClr val="C0C0C0"/>
            </a:solidFill>
            <a:ln w="12632">
              <a:solidFill>
                <a:srgbClr val="000000"/>
              </a:solidFill>
              <a:prstDash val="solid"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PPT!$K$38</c:f>
                <c:numCache>
                  <c:formatCode>General</c:formatCode>
                  <c:ptCount val="1"/>
                  <c:pt idx="0">
                    <c:v>0.195</c:v>
                  </c:pt>
                </c:numCache>
              </c:numRef>
            </c:plus>
            <c:spPr>
              <a:ln w="12632">
                <a:solidFill>
                  <a:srgbClr val="000000"/>
                </a:solidFill>
                <a:prstDash val="solid"/>
              </a:ln>
            </c:spPr>
          </c:errBars>
          <c:cat>
            <c:strRef>
              <c:f>PPT!$J$34</c:f>
              <c:strCache>
                <c:ptCount val="1"/>
                <c:pt idx="0">
                  <c:v>PPA, %</c:v>
                </c:pt>
              </c:strCache>
            </c:strRef>
          </c:cat>
          <c:val>
            <c:numRef>
              <c:f>PPT!$K$34</c:f>
              <c:numCache>
                <c:formatCode>0.000</c:formatCode>
                <c:ptCount val="1"/>
                <c:pt idx="0">
                  <c:v>1.326</c:v>
                </c:pt>
              </c:numCache>
            </c:numRef>
          </c:val>
        </c:ser>
        <c:ser>
          <c:idx val="1"/>
          <c:order val="1"/>
          <c:tx>
            <c:strRef>
              <c:f>PPT!$L$31</c:f>
              <c:strCache>
                <c:ptCount val="1"/>
                <c:pt idx="0">
                  <c:v>diab</c:v>
                </c:pt>
              </c:strCache>
            </c:strRef>
          </c:tx>
          <c:spPr>
            <a:solidFill>
              <a:srgbClr val="333333"/>
            </a:solidFill>
            <a:ln w="12632">
              <a:solidFill>
                <a:srgbClr val="000000"/>
              </a:solidFill>
              <a:prstDash val="solid"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PPT!$L$38</c:f>
                <c:numCache>
                  <c:formatCode>General</c:formatCode>
                  <c:ptCount val="1"/>
                  <c:pt idx="0">
                    <c:v>0.162</c:v>
                  </c:pt>
                </c:numCache>
              </c:numRef>
            </c:plus>
            <c:spPr>
              <a:ln w="12632">
                <a:solidFill>
                  <a:srgbClr val="000000"/>
                </a:solidFill>
                <a:prstDash val="solid"/>
              </a:ln>
            </c:spPr>
          </c:errBars>
          <c:cat>
            <c:strRef>
              <c:f>PPT!$J$34</c:f>
              <c:strCache>
                <c:ptCount val="1"/>
                <c:pt idx="0">
                  <c:v>PPA, %</c:v>
                </c:pt>
              </c:strCache>
            </c:strRef>
          </c:cat>
          <c:val>
            <c:numRef>
              <c:f>PPT!$L$34</c:f>
              <c:numCache>
                <c:formatCode>0.000</c:formatCode>
                <c:ptCount val="1"/>
                <c:pt idx="0">
                  <c:v>1.289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9389584"/>
        <c:axId val="1841722256"/>
      </c:barChart>
      <c:catAx>
        <c:axId val="183938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84172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1722256"/>
        <c:scaling>
          <c:orientation val="minMax"/>
          <c:max val="1.52"/>
          <c:min val="1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s-IS"/>
                  <a:t>m/s</a:t>
                </a:r>
              </a:p>
            </c:rich>
          </c:tx>
          <c:layout>
            <c:manualLayout>
              <c:xMode val="edge"/>
              <c:yMode val="edge"/>
              <c:x val="0.0386266094420601"/>
              <c:y val="0.411255411255411"/>
            </c:manualLayout>
          </c:layout>
          <c:overlay val="0"/>
          <c:spPr>
            <a:noFill/>
            <a:ln w="2526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t-IT"/>
          </a:p>
        </c:txPr>
        <c:crossAx val="1839389584"/>
        <c:crosses val="autoZero"/>
        <c:crossBetween val="between"/>
        <c:majorUnit val="0.1"/>
      </c:valAx>
      <c:spPr>
        <a:solidFill>
          <a:srgbClr val="FFFFFF"/>
        </a:solidFill>
        <a:ln w="25264">
          <a:noFill/>
        </a:ln>
      </c:spPr>
    </c:plotArea>
    <c:legend>
      <c:legendPos val="r"/>
      <c:layout>
        <c:manualLayout>
          <c:xMode val="edge"/>
          <c:yMode val="edge"/>
          <c:x val="0.472103004291845"/>
          <c:y val="0.00865800865800866"/>
          <c:w val="0.523605150214592"/>
          <c:h val="0.0909090909090909"/>
        </c:manualLayout>
      </c:layout>
      <c:overlay val="0"/>
      <c:spPr>
        <a:solidFill>
          <a:srgbClr val="FFFFFF"/>
        </a:solidFill>
        <a:ln w="3158">
          <a:solidFill>
            <a:srgbClr val="000000"/>
          </a:solidFill>
          <a:prstDash val="solid"/>
        </a:ln>
      </c:spPr>
      <c:txPr>
        <a:bodyPr/>
        <a:lstStyle/>
        <a:p>
          <a:pPr>
            <a:defRPr sz="1100"/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3158">
      <a:solidFill>
        <a:srgbClr val="000000"/>
      </a:solidFill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Verdana" charset="0"/>
          <a:ea typeface="Verdana" charset="0"/>
          <a:cs typeface="Verdana" charset="0"/>
        </a:defRPr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D88F99E-3A7B-3E4F-9382-EBBD49F2DF2A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803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344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r>
              <a:rPr lang="en-US" altLang="it-IT"/>
              <a:t>©2012 Clinical Care Options, LLC. All rights reserved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4F1E037-6884-844A-8168-5A43FCBFE035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22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1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9967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2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3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4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865732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5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6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7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8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9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79760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4"/>
          <p:cNvSpPr>
            <a:spLocks noChangeArrowheads="1"/>
          </p:cNvSpPr>
          <p:nvPr userDrawn="1"/>
        </p:nvSpPr>
        <p:spPr bwMode="auto">
          <a:xfrm>
            <a:off x="0" y="653771"/>
            <a:ext cx="9144000" cy="3888000"/>
          </a:xfrm>
          <a:prstGeom prst="rect">
            <a:avLst/>
          </a:prstGeom>
          <a:solidFill>
            <a:srgbClr val="5D9BA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1400" b="0">
              <a:solidFill>
                <a:schemeClr val="bg2"/>
              </a:solidFill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6857891"/>
            <a:ext cx="9155113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42913" y="6373813"/>
            <a:ext cx="3635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141415"/>
                </a:solidFill>
              </a:rPr>
              <a:t>Powered by </a:t>
            </a:r>
            <a:r>
              <a:rPr lang="en-US" sz="900" b="0" dirty="0" smtClean="0">
                <a:solidFill>
                  <a:srgbClr val="141415"/>
                </a:solidFill>
                <a:latin typeface="Verdana" charset="0"/>
                <a:ea typeface="Verdana" charset="0"/>
                <a:cs typeface="Verdana" charset="0"/>
              </a:rPr>
              <a:t>Infomedica</a:t>
            </a:r>
          </a:p>
        </p:txBody>
      </p:sp>
      <p:sp>
        <p:nvSpPr>
          <p:cNvPr id="11" name="Rectangle 14"/>
          <p:cNvSpPr txBox="1">
            <a:spLocks noChangeArrowheads="1"/>
          </p:cNvSpPr>
          <p:nvPr userDrawn="1"/>
        </p:nvSpPr>
        <p:spPr bwMode="invGray">
          <a:xfrm>
            <a:off x="5432425" y="3800475"/>
            <a:ext cx="3711575" cy="7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200" b="0" dirty="0" smtClean="0">
                <a:latin typeface="Verdana" charset="0"/>
                <a:ea typeface="Verdana" charset="0"/>
                <a:cs typeface="Verdana" charset="0"/>
              </a:rPr>
              <a:t>Infomedica Conference Coverage*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of 26</a:t>
            </a:r>
            <a:r>
              <a:rPr lang="en-US" sz="1000" b="0" i="1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 European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Meeting on Hypertension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and Cardiovascular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Protection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900" b="0" i="1" dirty="0" smtClean="0">
                <a:latin typeface="Verdana" charset="0"/>
                <a:ea typeface="Verdana" charset="0"/>
                <a:cs typeface="Verdana" charset="0"/>
              </a:rPr>
              <a:t>Paris (France), June 10-13, 2016</a:t>
            </a:r>
          </a:p>
        </p:txBody>
      </p:sp>
      <p:sp>
        <p:nvSpPr>
          <p:cNvPr id="14" name="Rettangolo 13"/>
          <p:cNvSpPr>
            <a:spLocks noChangeArrowheads="1"/>
          </p:cNvSpPr>
          <p:nvPr userDrawn="1"/>
        </p:nvSpPr>
        <p:spPr bwMode="auto">
          <a:xfrm>
            <a:off x="5434013" y="4689224"/>
            <a:ext cx="320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it-IT" sz="700" b="0" dirty="0">
                <a:solidFill>
                  <a:srgbClr val="00003E"/>
                </a:solidFill>
                <a:latin typeface="Verdana" charset="0"/>
                <a:ea typeface="Verdana" charset="0"/>
                <a:cs typeface="Verdana" charset="0"/>
              </a:rPr>
              <a:t>* Infomedica is an independent medical education provider that produces medical information to healthcare professionals through conference coverage and online educational programs and activities.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529254"/>
            <a:ext cx="8318373" cy="171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Rettangolo 18"/>
          <p:cNvSpPr/>
          <p:nvPr userDrawn="1"/>
        </p:nvSpPr>
        <p:spPr>
          <a:xfrm>
            <a:off x="1546409" y="131572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3" y="131572"/>
            <a:ext cx="1155656" cy="45243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5260702"/>
            <a:ext cx="1926787" cy="754335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>
            <a:off x="0" y="4541770"/>
            <a:ext cx="9144000" cy="149971"/>
          </a:xfrm>
          <a:prstGeom prst="rect">
            <a:avLst/>
          </a:prstGeom>
          <a:solidFill>
            <a:srgbClr val="F04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1022464"/>
            <a:ext cx="8442960" cy="423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904" y="1759084"/>
            <a:ext cx="8455025" cy="4419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Rettangolo 13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1117599"/>
            <a:ext cx="8462962" cy="4463393"/>
          </a:xfrm>
          <a:prstGeom prst="rect">
            <a:avLst/>
          </a:prstGeom>
        </p:spPr>
        <p:txBody>
          <a:bodyPr anchorCtr="1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ttangolo 11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870538"/>
            <a:ext cx="8442960" cy="47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ttangolo 10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text styles</a:t>
            </a:r>
          </a:p>
          <a:p>
            <a:pPr lvl="1"/>
            <a:r>
              <a:rPr lang="en-US" altLang="it-IT" dirty="0"/>
              <a:t>Second level</a:t>
            </a:r>
          </a:p>
          <a:p>
            <a:pPr lvl="2"/>
            <a:r>
              <a:rPr lang="en-US" altLang="it-IT" dirty="0"/>
              <a:t>Third level</a:t>
            </a:r>
          </a:p>
          <a:p>
            <a:pPr lvl="3"/>
            <a:r>
              <a:rPr lang="en-US" altLang="it-IT" dirty="0"/>
              <a:t>Fourth level</a:t>
            </a:r>
          </a:p>
          <a:p>
            <a:pPr lvl="4"/>
            <a:r>
              <a:rPr lang="en-US" altLang="it-IT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9" r:id="rId4"/>
    <p:sldLayoutId id="214748460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000"/>
          </a:solidFill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Wingdings" charset="2"/>
        <a:buChar char="§"/>
        <a:defRPr sz="26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4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0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8376356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Arterial Stiffness and Diastolic Dysfunction Explored in Relation to Diabetes 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10994"/>
            <a:ext cx="40220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LB 3:</a:t>
            </a:r>
          </a:p>
          <a:p>
            <a:r>
              <a:rPr lang="en-US" sz="1600" dirty="0" err="1" smtClean="0">
                <a:latin typeface="Verdana" charset="0"/>
                <a:ea typeface="Verdana" charset="0"/>
                <a:cs typeface="Verdana" charset="0"/>
              </a:rPr>
              <a:t>Davide</a:t>
            </a:r>
            <a:r>
              <a:rPr lang="en-US" sz="1600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Agnoletti</a:t>
            </a:r>
            <a:r>
              <a:rPr lang="en-US" sz="1600" b="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MD</a:t>
            </a:r>
          </a:p>
          <a:p>
            <a:r>
              <a:rPr lang="en-US" sz="1400" b="0" dirty="0" err="1" smtClean="0">
                <a:latin typeface="Verdana" charset="0"/>
                <a:ea typeface="Verdana" charset="0"/>
                <a:cs typeface="Verdana" charset="0"/>
              </a:rPr>
              <a:t>Sacro</a:t>
            </a:r>
            <a:r>
              <a:rPr lang="en-US" sz="1400" b="0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400" b="0" dirty="0" err="1">
                <a:latin typeface="Verdana" charset="0"/>
                <a:ea typeface="Verdana" charset="0"/>
                <a:cs typeface="Verdana" charset="0"/>
              </a:rPr>
              <a:t>Cuore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 Hospital, Verona, Italy</a:t>
            </a:r>
            <a:r>
              <a:rPr lang="it-IT" sz="1400" b="0" dirty="0">
                <a:latin typeface="Verdana" charset="0"/>
                <a:ea typeface="Verdana" charset="0"/>
                <a:cs typeface="Verdana" charset="0"/>
              </a:rPr>
              <a:t> </a:t>
            </a:r>
            <a:endParaRPr lang="en-US" sz="14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Study Population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4639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900" dirty="0"/>
              <a:t>Relation between diastolic function and arterial hemodynamics in diabetic and </a:t>
            </a:r>
            <a:r>
              <a:rPr lang="en-US" sz="1900" dirty="0" err="1"/>
              <a:t>nondiabetic</a:t>
            </a:r>
            <a:r>
              <a:rPr lang="en-US" sz="1900" dirty="0"/>
              <a:t> hypertension investigated</a:t>
            </a:r>
          </a:p>
          <a:p>
            <a:pPr>
              <a:lnSpc>
                <a:spcPct val="100000"/>
              </a:lnSpc>
            </a:pPr>
            <a:r>
              <a:rPr lang="en-US" sz="1900" dirty="0"/>
              <a:t>123 patients screened for primary or secondary cardiovascular (CV) prevention at Paris hospital; ≥1 CV risk factor </a:t>
            </a:r>
          </a:p>
          <a:p>
            <a:pPr>
              <a:lnSpc>
                <a:spcPct val="100000"/>
              </a:lnSpc>
            </a:pPr>
            <a:r>
              <a:rPr lang="en-US" sz="1900" dirty="0"/>
              <a:t>Hemodynamics measured centrally by tonometry and peripherally, diastolic function by echocardiography</a:t>
            </a:r>
          </a:p>
          <a:p>
            <a:pPr>
              <a:lnSpc>
                <a:spcPct val="100000"/>
              </a:lnSpc>
            </a:pPr>
            <a:r>
              <a:rPr lang="en-US" sz="1900" dirty="0"/>
              <a:t>Patients with diabetes older, more were smokers and metabolic syndrome, but better lipid control</a:t>
            </a:r>
          </a:p>
          <a:p>
            <a:pPr>
              <a:lnSpc>
                <a:spcPct val="100000"/>
              </a:lnSpc>
            </a:pPr>
            <a:r>
              <a:rPr lang="en-US" sz="1900" dirty="0"/>
              <a:t>Diabetic hypertension more commonly treated with angiotensin-receptor blockers, less likely with calcium channel blockers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91600" y="808145"/>
            <a:ext cx="8442960" cy="423904"/>
          </a:xfrm>
        </p:spPr>
        <p:txBody>
          <a:bodyPr/>
          <a:lstStyle/>
          <a:p>
            <a:r>
              <a:rPr lang="en-GB" dirty="0" smtClean="0"/>
              <a:t>Baseline </a:t>
            </a:r>
            <a:r>
              <a:rPr lang="en-GB" dirty="0"/>
              <a:t>Characteristics</a:t>
            </a:r>
            <a:endParaRPr lang="en-GB" baseline="30000" dirty="0"/>
          </a:p>
        </p:txBody>
      </p:sp>
      <p:sp>
        <p:nvSpPr>
          <p:cNvPr id="5" name="Rettangolo 4"/>
          <p:cNvSpPr/>
          <p:nvPr/>
        </p:nvSpPr>
        <p:spPr>
          <a:xfrm>
            <a:off x="2219910" y="6051075"/>
            <a:ext cx="47577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dirty="0" smtClean="0">
                <a:latin typeface="Verdana" charset="0"/>
                <a:ea typeface="Verdana" charset="0"/>
                <a:cs typeface="Verdana" charset="0"/>
              </a:rPr>
              <a:t>DIAB</a:t>
            </a:r>
            <a:r>
              <a:rPr lang="en-US" sz="1000" b="0" dirty="0">
                <a:latin typeface="Verdana" charset="0"/>
                <a:ea typeface="Verdana" charset="0"/>
                <a:cs typeface="Verdana" charset="0"/>
              </a:rPr>
              <a:t>, diabetes; eGFR, estimated glomerular filtration rate.</a:t>
            </a:r>
            <a:endParaRPr lang="it-IT" sz="1000" b="0" dirty="0">
              <a:latin typeface="Verdana" charset="0"/>
              <a:ea typeface="Verdana" charset="0"/>
              <a:cs typeface="Verdana" charset="0"/>
            </a:endParaRPr>
          </a:p>
        </p:txBody>
      </p:sp>
      <p:graphicFrame>
        <p:nvGraphicFramePr>
          <p:cNvPr id="6" name="Group 1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880757"/>
              </p:ext>
            </p:extLst>
          </p:nvPr>
        </p:nvGraphicFramePr>
        <p:xfrm>
          <a:off x="571504" y="1372716"/>
          <a:ext cx="8129587" cy="466407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28934"/>
                <a:gridCol w="1983865"/>
                <a:gridCol w="1983865"/>
                <a:gridCol w="1232923"/>
              </a:tblGrid>
              <a:tr h="345439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Variables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NO DIAB (n=79)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DIAB (n=44)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rgbClr val="5AAACE"/>
                    </a:solidFill>
                  </a:tcPr>
                </a:tc>
              </a:tr>
              <a:tr h="374676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Mean (SD)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Mean (SD)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 value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2866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Age, years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56(14)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64(9)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0.0028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866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Male gender, n (%)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39(49)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28(64)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0.1277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</a:tr>
              <a:tr h="32866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Weight, kg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78(15)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80(14)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0.457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866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Height, cm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168(9)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168(8)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0.8058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</a:tr>
              <a:tr h="32866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Body mass index, kg/m</a:t>
                      </a:r>
                      <a:r>
                        <a:rPr kumimoji="0" lang="en-GB" altLang="fr-FR" sz="1400" b="1" u="none" strike="noStrike" cap="none" normalizeH="0" baseline="30000" noProof="0" dirty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</a:t>
                      </a:r>
                      <a:endParaRPr kumimoji="0" lang="en-GB" altLang="fr-FR" sz="1400" b="1" i="0" u="none" strike="noStrike" cap="none" normalizeH="0" baseline="30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28(5)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28(4)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0.5132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866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Waist circumference, mm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94(13)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100(11)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0.0073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</a:tr>
              <a:tr h="32866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Total cholesterol, mmol/L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4.79(1.02)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4.08(1.02)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0.0004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866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HDL cholesterol, mmol/L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1.38(0.41)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1.22(0.42)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0.0513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</a:tr>
              <a:tr h="32866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Triglycerides, mmol/L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1.20(0.77)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1.41(0.79)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0.1647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866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LDL cholesterol, mmol/L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2.88(0.84)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2.24(0.83)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0.0001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</a:tr>
              <a:tr h="32866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Creatinine, µmol/L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84(21)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90(25)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0.1185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866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eGFR, mL/min</a:t>
                      </a:r>
                      <a:endParaRPr kumimoji="0" lang="en-GB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81(20)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76(20)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0.2229</a:t>
                      </a:r>
                      <a:endParaRPr kumimoji="0" lang="en-GB" alt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4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91600" y="979601"/>
            <a:ext cx="8442960" cy="423904"/>
          </a:xfrm>
        </p:spPr>
        <p:txBody>
          <a:bodyPr/>
          <a:lstStyle/>
          <a:p>
            <a:r>
              <a:rPr lang="en-GB" dirty="0" smtClean="0"/>
              <a:t>Baseline </a:t>
            </a:r>
            <a:r>
              <a:rPr lang="en-GB" dirty="0"/>
              <a:t>Characteristics</a:t>
            </a:r>
            <a:endParaRPr lang="en-GB" baseline="30000" dirty="0"/>
          </a:p>
        </p:txBody>
      </p:sp>
      <p:sp>
        <p:nvSpPr>
          <p:cNvPr id="7" name="Rettangolo 6"/>
          <p:cNvSpPr/>
          <p:nvPr/>
        </p:nvSpPr>
        <p:spPr>
          <a:xfrm>
            <a:off x="2153976" y="5966855"/>
            <a:ext cx="3393019" cy="248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dirty="0" smtClean="0">
                <a:latin typeface="Verdana" charset="0"/>
                <a:ea typeface="Verdana" charset="0"/>
                <a:cs typeface="Verdana" charset="0"/>
              </a:rPr>
              <a:t>DIAB</a:t>
            </a:r>
            <a:r>
              <a:rPr lang="en-US" sz="1000" b="0" dirty="0">
                <a:latin typeface="Verdana" charset="0"/>
                <a:ea typeface="Verdana" charset="0"/>
                <a:cs typeface="Verdana" charset="0"/>
              </a:rPr>
              <a:t>, diabetes</a:t>
            </a:r>
            <a:r>
              <a:rPr lang="en-US" sz="1000" b="0">
                <a:latin typeface="Verdana" charset="0"/>
                <a:ea typeface="Verdana" charset="0"/>
                <a:cs typeface="Verdana" charset="0"/>
              </a:rPr>
              <a:t>; CHD, coronary heart </a:t>
            </a:r>
            <a:r>
              <a:rPr lang="en-US" sz="1000" b="0" smtClean="0">
                <a:latin typeface="Verdana" charset="0"/>
                <a:ea typeface="Verdana" charset="0"/>
                <a:cs typeface="Verdana" charset="0"/>
              </a:rPr>
              <a:t>disease</a:t>
            </a:r>
            <a:r>
              <a:rPr lang="en-US" sz="1000" b="0">
                <a:latin typeface="Verdana" charset="0"/>
                <a:ea typeface="Verdana" charset="0"/>
                <a:cs typeface="Verdana" charset="0"/>
              </a:rPr>
              <a:t>.</a:t>
            </a:r>
            <a:endParaRPr lang="it-IT" sz="1000" b="0" dirty="0">
              <a:latin typeface="Verdana" charset="0"/>
              <a:ea typeface="Verdana" charset="0"/>
              <a:cs typeface="Verdana" charset="0"/>
            </a:endParaRPr>
          </a:p>
        </p:txBody>
      </p:sp>
      <p:graphicFrame>
        <p:nvGraphicFramePr>
          <p:cNvPr id="8" name="Group 1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004983"/>
              </p:ext>
            </p:extLst>
          </p:nvPr>
        </p:nvGraphicFramePr>
        <p:xfrm>
          <a:off x="571504" y="1579567"/>
          <a:ext cx="8129589" cy="4335457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800346"/>
                <a:gridCol w="2114550"/>
                <a:gridCol w="2114550"/>
                <a:gridCol w="1100143"/>
              </a:tblGrid>
              <a:tr h="412953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Variables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NO DIAB (n=79)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DIAB (n=44)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rgbClr val="5AAAC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rgbClr val="5AAACE"/>
                    </a:solidFill>
                  </a:tcPr>
                </a:tc>
              </a:tr>
              <a:tr h="433249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 (%)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N (%)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 value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87695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Smoking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35(44)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28(64)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0.0398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7695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Hypertension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71(90)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38(86)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0.5569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</a:tr>
              <a:tr h="387695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Familiarity for CHD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5(6)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5(11)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0.3274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7695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Stroke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4(5)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3(7)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0.6872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</a:tr>
              <a:tr h="387695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CHD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6(8)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6(14)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0.2411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7695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Myocardial infarction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3(4)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4(9)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0.2245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</a:tr>
              <a:tr h="387695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Revascularization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5(6)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6(14)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0.1734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7695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Peripheral artery disease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2(3)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5(11)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0.0969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/>
                </a:tc>
              </a:tr>
              <a:tr h="387695"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Metabolic Syndrome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17(22)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28(64)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rgbClr val="4D4D4D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rgbClr val="4D4D4D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rgbClr val="4D4D4D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 sz="1600">
                          <a:solidFill>
                            <a:srgbClr val="4D4D4D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Verdana" charset="0"/>
                          <a:cs typeface="Verdana" charset="0"/>
                        </a:rPr>
                        <a:t>&lt;.0001</a:t>
                      </a:r>
                      <a:endParaRPr kumimoji="0" lang="en-GB" alt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5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Results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4639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Similar central and peripheral blood pressure levels in patients with hypertension with and without diabetes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Carotid-femoral pulse wave velocity significantly higher in diabetic hypertension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Augmentation index and pulse pressure amplification similar regardless of diabetes status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Diastolic and systolic function similar regardless of diabetes status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-776111" y="172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32005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Hemodynamic Outcomes By Diabetic </a:t>
            </a:r>
            <a:r>
              <a:rPr lang="en-GB" dirty="0" smtClean="0"/>
              <a:t>Status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-776111" y="172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endParaRPr lang="it-IT" b="0" dirty="0"/>
          </a:p>
        </p:txBody>
      </p:sp>
      <p:sp>
        <p:nvSpPr>
          <p:cNvPr id="6" name="Rettangolo 5"/>
          <p:cNvSpPr/>
          <p:nvPr/>
        </p:nvSpPr>
        <p:spPr>
          <a:xfrm>
            <a:off x="342895" y="5770256"/>
            <a:ext cx="83010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0" dirty="0" err="1">
                <a:latin typeface="Verdana" charset="0"/>
                <a:ea typeface="Verdana" charset="0"/>
                <a:cs typeface="Verdana" charset="0"/>
              </a:rPr>
              <a:t>AIx</a:t>
            </a:r>
            <a:r>
              <a:rPr lang="en-GB" sz="1000" b="0" dirty="0">
                <a:latin typeface="Verdana" charset="0"/>
                <a:ea typeface="Verdana" charset="0"/>
                <a:cs typeface="Verdana" charset="0"/>
              </a:rPr>
              <a:t>, augmentation index; </a:t>
            </a:r>
            <a:r>
              <a:rPr lang="en-GB" sz="1000" b="0" dirty="0" err="1">
                <a:latin typeface="Verdana" charset="0"/>
                <a:ea typeface="Verdana" charset="0"/>
                <a:cs typeface="Verdana" charset="0"/>
              </a:rPr>
              <a:t>cf</a:t>
            </a:r>
            <a:r>
              <a:rPr lang="en-GB" sz="1000" b="0" dirty="0">
                <a:latin typeface="Verdana" charset="0"/>
                <a:ea typeface="Verdana" charset="0"/>
                <a:cs typeface="Verdana" charset="0"/>
              </a:rPr>
              <a:t>-PWV, carotid-femoral pulse wave velocity; DIAB, diabetes; PPA, pulse pressure amplification.</a:t>
            </a: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>
          <a:xfrm>
            <a:off x="442911" y="1985995"/>
            <a:ext cx="8229600" cy="587375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fr-FR" sz="2000" b="1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Hemodynamics</a:t>
            </a:r>
            <a:r>
              <a:rPr lang="en-GB" altLang="fr-FR" sz="2000" b="1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:</a:t>
            </a:r>
          </a:p>
          <a:p>
            <a:endParaRPr lang="fr-FR" altLang="fr-FR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fr-FR" altLang="fr-FR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fr-FR" altLang="fr-FR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fr-FR" altLang="fr-FR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fr-FR" altLang="fr-FR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  <a:p>
            <a:endParaRPr lang="fr-FR" altLang="fr-FR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138228" y="5478969"/>
            <a:ext cx="8675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1" algn="ctr">
              <a:buFont typeface="Wingdings" charset="2"/>
              <a:buNone/>
            </a:pPr>
            <a:r>
              <a:rPr lang="fr-FR" altLang="fr-FR" sz="1200" b="0" dirty="0" smtClean="0">
                <a:latin typeface="Verdana" charset="0"/>
                <a:ea typeface="Verdana" charset="0"/>
                <a:cs typeface="Verdana" charset="0"/>
              </a:rPr>
              <a:t>*p&lt;0.05</a:t>
            </a:r>
            <a:endParaRPr lang="it-IT" altLang="fr-FR" sz="1200" b="0" dirty="0">
              <a:latin typeface="Verdana" charset="0"/>
              <a:ea typeface="Verdana" charset="0"/>
              <a:cs typeface="Verdana" charset="0"/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89397"/>
              </p:ext>
            </p:extLst>
          </p:nvPr>
        </p:nvGraphicFramePr>
        <p:xfrm>
          <a:off x="330200" y="2476500"/>
          <a:ext cx="2822575" cy="280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743318"/>
              </p:ext>
            </p:extLst>
          </p:nvPr>
        </p:nvGraphicFramePr>
        <p:xfrm>
          <a:off x="3168650" y="2471738"/>
          <a:ext cx="2832100" cy="281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37024"/>
              </p:ext>
            </p:extLst>
          </p:nvPr>
        </p:nvGraphicFramePr>
        <p:xfrm>
          <a:off x="5992813" y="2471738"/>
          <a:ext cx="2841625" cy="282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749550"/>
            <a:ext cx="449262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9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77296" y="879584"/>
            <a:ext cx="8442960" cy="423904"/>
          </a:xfrm>
        </p:spPr>
        <p:txBody>
          <a:bodyPr/>
          <a:lstStyle/>
          <a:p>
            <a:pPr eaLnBrk="1" hangingPunct="1"/>
            <a:r>
              <a:rPr lang="en-US" dirty="0"/>
              <a:t>Results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401884"/>
            <a:ext cx="8455025" cy="44639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Pulse wave velocity and E/E’ ratio positively and significantly related in total population (r=0.199; p=0.027)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No difference by diabetes status after adjustment for age, sex, mean arterial pressure, heart rate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Pulse pressure amplification and the E/E’ ratio negatively and significantly related in total population (r=0.172; p=0.057) and in diabetic hypertension (r=0.352; p=0.019)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Determinant of pulse pressure amplification differ by diabetic status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Diabetes: use of blockers of renin angiotensin system, E/E’ ratio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No diabetes: family history of coronary heart disease, mean arterial pressure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-776111" y="172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18176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Conclusion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4639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Positive relation between arterial stiffness and diastolic dysfunction found in total study population of patients with hypertension with and without diabetes</a:t>
            </a:r>
          </a:p>
          <a:p>
            <a:pPr>
              <a:lnSpc>
                <a:spcPct val="100000"/>
              </a:lnSpc>
            </a:pPr>
            <a:r>
              <a:rPr lang="en-US" dirty="0"/>
              <a:t>In diabetic hypertension, pulse pressure amplification inversely related to diastolic dysfunction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14% of the variance in pulse pressure amplification due to E/E’ ratio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-776111" y="172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endParaRPr lang="it-IT" b="0" dirty="0"/>
          </a:p>
        </p:txBody>
      </p:sp>
    </p:spTree>
    <p:extLst>
      <p:ext uri="{BB962C8B-B14F-4D97-AF65-F5344CB8AC3E}">
        <p14:creationId xmlns:p14="http://schemas.microsoft.com/office/powerpoint/2010/main" val="281445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8376356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Arterial Stiffness and Diastolic Dysfunction Explored in Relation to Diabetes 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488950" y="3710994"/>
            <a:ext cx="40220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LB 3:</a:t>
            </a:r>
          </a:p>
          <a:p>
            <a:r>
              <a:rPr lang="en-US" sz="1600" dirty="0" err="1" smtClean="0">
                <a:latin typeface="Verdana" charset="0"/>
                <a:ea typeface="Verdana" charset="0"/>
                <a:cs typeface="Verdana" charset="0"/>
              </a:rPr>
              <a:t>Davide</a:t>
            </a:r>
            <a:r>
              <a:rPr lang="en-US" sz="1600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Agnoletti</a:t>
            </a:r>
            <a:r>
              <a:rPr lang="en-US" sz="1600" b="0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MD</a:t>
            </a:r>
          </a:p>
          <a:p>
            <a:r>
              <a:rPr lang="en-US" sz="1400" b="0" dirty="0" err="1" smtClean="0">
                <a:latin typeface="Verdana" charset="0"/>
                <a:ea typeface="Verdana" charset="0"/>
                <a:cs typeface="Verdana" charset="0"/>
              </a:rPr>
              <a:t>Sacro</a:t>
            </a:r>
            <a:r>
              <a:rPr lang="en-US" sz="1400" b="0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sz="1400" b="0" dirty="0" err="1">
                <a:latin typeface="Verdana" charset="0"/>
                <a:ea typeface="Verdana" charset="0"/>
                <a:cs typeface="Verdana" charset="0"/>
              </a:rPr>
              <a:t>Cuore</a:t>
            </a:r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 Hospital, Verona, Italy</a:t>
            </a:r>
            <a:r>
              <a:rPr lang="it-IT" sz="1400" b="0" dirty="0">
                <a:latin typeface="Verdana" charset="0"/>
                <a:ea typeface="Verdana" charset="0"/>
                <a:cs typeface="Verdana" charset="0"/>
              </a:rPr>
              <a:t> </a:t>
            </a:r>
            <a:endParaRPr lang="en-US" sz="14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RESONATE-2: Background&amp;quot;&quot;/&gt;&lt;property id=&quot;20307&quot; value=&quot;257&quot;/&gt;&lt;/object&gt;&lt;object type=&quot;3&quot; unique_id=&quot;10015&quot;&gt;&lt;property id=&quot;20148&quot; value=&quot;5&quot;/&gt;&lt;property id=&quot;20300&quot; value=&quot;Slide 3 - &amp;quot;Phase III RESONATE-2: Study Design&amp;quot;&quot;/&gt;&lt;property id=&quot;20307&quot; value=&quot;263&quot;/&gt;&lt;/object&gt;&lt;object type=&quot;3&quot; unique_id=&quot;10017&quot;&gt;&lt;property id=&quot;20148&quot; value=&quot;5&quot;/&gt;&lt;property id=&quot;20300&quot; value=&quot;Slide 4 - &amp;quot;RESONATE-2: Baseline Characteristics&amp;quot;&quot;/&gt;&lt;property id=&quot;20307&quot; value=&quot;312&quot;/&gt;&lt;/object&gt;&lt;object type=&quot;3&quot; unique_id=&quot;10018&quot;&gt;&lt;property id=&quot;20148&quot; value=&quot;5&quot;/&gt;&lt;property id=&quot;20300&quot; value=&quot;Slide 5 - &amp;quot;RESONATE-2: PFS (Primary Endpoint)&amp;quot;&quot;/&gt;&lt;property id=&quot;20307&quot; value=&quot;313&quot;/&gt;&lt;/object&gt;&lt;object type=&quot;3&quot; unique_id=&quot;12122&quot;&gt;&lt;property id=&quot;20148&quot; value=&quot;5&quot;/&gt;&lt;property id=&quot;20300&quot; value=&quot;Slide 1 - &amp;quot;Phase III RESONATE-2: Frontline Ibrutinib vs Chlorambucil in Elderly Patients With CLL&amp;quot;&quot;/&gt;&lt;property id=&quot;20307&quot; value=&quot;334&quot;/&gt;&lt;/object&gt;&lt;object type=&quot;3&quot; unique_id=&quot;12123&quot;&gt;&lt;property id=&quot;20148&quot; value=&quot;5&quot;/&gt;&lt;property id=&quot;20300&quot; value=&quot;Slide 6 - &amp;quot;RESONATE-2: PFS in High-Risk Subgroups by Investigator Assessment&amp;quot;&quot;/&gt;&lt;property id=&quot;20307&quot; value=&quot;327&quot;/&gt;&lt;/object&gt;&lt;object type=&quot;3&quot; unique_id=&quot;12124&quot;&gt;&lt;property id=&quot;20148&quot; value=&quot;5&quot;/&gt;&lt;property id=&quot;20300&quot; value=&quot;Slide 7 - &amp;quot;RESONATE-2: OS&amp;quot;&quot;/&gt;&lt;property id=&quot;20307&quot; value=&quot;328&quot;/&gt;&lt;/object&gt;&lt;object type=&quot;3&quot; unique_id=&quot;12125&quot;&gt;&lt;property id=&quot;20148&quot; value=&quot;5&quot;/&gt;&lt;property id=&quot;20300&quot; value=&quot;Slide 8 - &amp;quot;RESONATE-2: Best Response by Investigator Assessment&amp;quot;&quot;/&gt;&lt;property id=&quot;20307&quot; value=&quot;329&quot;/&gt;&lt;/object&gt;&lt;object type=&quot;3&quot; unique_id=&quot;12126&quot;&gt;&lt;property id=&quot;20148&quot; value=&quot;5&quot;/&gt;&lt;property id=&quot;20300&quot; value=&quot;Slide 9 - &amp;quot;RESONATE-2: Exposure to Study Treatment&amp;quot;&quot;/&gt;&lt;property id=&quot;20307&quot; value=&quot;330&quot;/&gt;&lt;/object&gt;&lt;object type=&quot;3&quot; unique_id=&quot;12127&quot;&gt;&lt;property id=&quot;20148&quot; value=&quot;5&quot;/&gt;&lt;property id=&quot;20300&quot; value=&quot;Slide 10 - &amp;quot;RESONATE-2: Discontinuation of Ibrutinib&amp;quot;&quot;/&gt;&lt;property id=&quot;20307&quot; value=&quot;331&quot;/&gt;&lt;/object&gt;&lt;object type=&quot;3&quot; unique_id=&quot;12128&quot;&gt;&lt;property id=&quot;20148&quot; value=&quot;5&quot;/&gt;&lt;property id=&quot;20300&quot; value=&quot;Slide 11 - &amp;quot;RESONATE-2: Adverse Events&amp;quot;&quot;/&gt;&lt;property id=&quot;20307&quot; value=&quot;332&quot;/&gt;&lt;/object&gt;&lt;object type=&quot;3&quot; unique_id=&quot;12129&quot;&gt;&lt;property id=&quot;20148&quot; value=&quot;5&quot;/&gt;&lt;property id=&quot;20300&quot; value=&quot;Slide 12 - &amp;quot;RESONATE-2: Adverse Events&amp;quot;&quot;/&gt;&lt;property id=&quot;20307&quot; value=&quot;333&quot;/&gt;&lt;/object&gt;&lt;object type=&quot;3&quot; unique_id=&quot;12130&quot;&gt;&lt;property id=&quot;20148&quot; value=&quot;5&quot;/&gt;&lt;property id=&quot;20300&quot; value=&quot;Slide 13 - &amp;quot;RESONATE-2: Conclusions&amp;quot;&quot;/&gt;&lt;property id=&quot;20307&quot; value=&quot;320&quot;/&gt;&lt;/object&gt;&lt;object type=&quot;3&quot; unique_id=&quot;12131&quot;&gt;&lt;property id=&quot;20148&quot; value=&quot;5&quot;/&gt;&lt;property id=&quot;20300&quot; value=&quot;Slide 14 - &amp;quot;Go Online for More CCO &amp;#x0D;&amp;#x0A;Coverage of ASH 2015!&amp;quot;&quot;/&gt;&lt;property id=&quot;20307&quot; value=&quot;335&quot;/&gt;&lt;/object&gt;&lt;/object&gt;&lt;/object&gt;&lt;/database&gt;"/>
</p:tagLst>
</file>

<file path=ppt/theme/theme1.xml><?xml version="1.0" encoding="utf-8"?>
<a:theme xmlns:a="http://schemas.openxmlformats.org/drawingml/2006/main" name="1_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BEC8D51F5C24CA4D19BDE7AFFE7E9" ma:contentTypeVersion="1" ma:contentTypeDescription="Create a new document." ma:contentTypeScope="" ma:versionID="f7aa14b9a6e942566de76439095388e2">
  <xsd:schema xmlns:xsd="http://www.w3.org/2001/XMLSchema" xmlns:xs="http://www.w3.org/2001/XMLSchema" xmlns:p="http://schemas.microsoft.com/office/2006/metadata/properties" xmlns:ns2="aa450f95-5a28-4268-85f0-1601af3777f5" targetNamespace="http://schemas.microsoft.com/office/2006/metadata/properties" ma:root="true" ma:fieldsID="f312703ab8d1b889eba75ee4fc21fd33" ns2:_="">
    <xsd:import namespace="aa450f95-5a28-4268-85f0-1601af3777f5"/>
    <xsd:element name="properties">
      <xsd:complexType>
        <xsd:sequence>
          <xsd:element name="documentManagement">
            <xsd:complexType>
              <xsd:all>
                <xsd:element ref="ns2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f95-5a28-4268-85f0-1601af3777f5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nillable="true" ma:displayName="Document Category" ma:internalName="Document_x0020_Category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2F5038B-9996-4F0A-98B4-91368392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f95-5a28-4268-85f0-1601af377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9F53F5-9948-4768-A131-E836C4AD28C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4773</TotalTime>
  <Words>599</Words>
  <Application>Microsoft Macintosh PowerPoint</Application>
  <PresentationFormat>Presentazione su schermo (4:3)</PresentationFormat>
  <Paragraphs>150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ＭＳ Ｐゴシック</vt:lpstr>
      <vt:lpstr>Verdana</vt:lpstr>
      <vt:lpstr>Wingdings</vt:lpstr>
      <vt:lpstr>Arial</vt:lpstr>
      <vt:lpstr>1_Custom Design</vt:lpstr>
      <vt:lpstr>Arterial Stiffness and Diastolic Dysfunction Explored in Relation to Diabetes </vt:lpstr>
      <vt:lpstr>Study Population</vt:lpstr>
      <vt:lpstr>Baseline Characteristics</vt:lpstr>
      <vt:lpstr>Baseline Characteristics</vt:lpstr>
      <vt:lpstr>Results</vt:lpstr>
      <vt:lpstr>Hemodynamic Outcomes By Diabetic Status</vt:lpstr>
      <vt:lpstr>Results</vt:lpstr>
      <vt:lpstr>Conclusion</vt:lpstr>
      <vt:lpstr>Arterial Stiffness and Diastolic Dysfunction Explored in Relation to Diabetes </vt:lpstr>
    </vt:vector>
  </TitlesOfParts>
  <Manager/>
  <Company>Infomedica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Arterial Stiffness and Diastolic Dysfunction Explored in Relation to Diabetes </dc:title>
  <dc:subject/>
  <dc:creator>GM</dc:creator>
  <cp:keywords/>
  <dc:description/>
  <cp:lastModifiedBy>Giorgio Mantovani</cp:lastModifiedBy>
  <cp:revision>742</cp:revision>
  <dcterms:created xsi:type="dcterms:W3CDTF">2005-05-27T15:08:01Z</dcterms:created>
  <dcterms:modified xsi:type="dcterms:W3CDTF">2016-07-04T10:52:46Z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ocument Category">
    <vt:lpwstr/>
  </property>
</Properties>
</file>