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2"/>
  </p:notesMasterIdLst>
  <p:handoutMasterIdLst>
    <p:handoutMasterId r:id="rId13"/>
  </p:handoutMasterIdLst>
  <p:sldIdLst>
    <p:sldId id="334" r:id="rId4"/>
    <p:sldId id="257" r:id="rId5"/>
    <p:sldId id="335" r:id="rId6"/>
    <p:sldId id="336" r:id="rId7"/>
    <p:sldId id="337" r:id="rId8"/>
    <p:sldId id="338" r:id="rId9"/>
    <p:sldId id="339" r:id="rId10"/>
    <p:sldId id="340" r:id="rId11"/>
  </p:sldIdLst>
  <p:sldSz cx="9144000" cy="6858000" type="screen4x3"/>
  <p:notesSz cx="6985000" cy="9271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5F90DF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210757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HARMONY: Similar Results with Morning and Evening Dosing of Antihypertensive Therapy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1: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Neil R.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Poulter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MD</a:t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Imperial College London, United </a:t>
            </a: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Kingdom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r>
              <a:rPr lang="en-US" sz="2400" dirty="0"/>
              <a:t>Morning or evening administration of antihypertensive medication had no effect on blood pressure levels measured by 24-hour ambulatory blood pressure monitoring (ABPM) or on quality of life in the HARMONY study</a:t>
            </a:r>
          </a:p>
          <a:p>
            <a:r>
              <a:rPr lang="en-US" sz="2400" dirty="0"/>
              <a:t>Optimal timing of administering antihypertensive medications to reduce major adverse cardiovascular events (MACE) is subject of research</a:t>
            </a:r>
          </a:p>
          <a:p>
            <a:r>
              <a:rPr lang="en-US" sz="2400" dirty="0"/>
              <a:t>Some nighttime dosing has been suggested to be beneficial by some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HARMONY Design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500985" cy="44921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300" dirty="0"/>
              <a:t>Women and men aged 18-80 years with well-controlled blood pressure (≤150 </a:t>
            </a:r>
            <a:r>
              <a:rPr lang="en-US" sz="2300" dirty="0" smtClean="0"/>
              <a:t>mmHg </a:t>
            </a:r>
            <a:r>
              <a:rPr lang="en-US" sz="2300" dirty="0"/>
              <a:t>systolic and ≤90 </a:t>
            </a:r>
            <a:r>
              <a:rPr lang="en-US" sz="2300" dirty="0" smtClean="0"/>
              <a:t>mmHg </a:t>
            </a:r>
            <a:r>
              <a:rPr lang="en-US" sz="2300" dirty="0"/>
              <a:t>diastolic) for ≥3 months on ≥1 antihypertensive medication were randomized to taking their medication in the morning (between 6 and 11 am) or in the evening (between 6 and </a:t>
            </a:r>
            <a:r>
              <a:rPr lang="en-US" sz="2300" dirty="0" smtClean="0"/>
              <a:t>11 pm</a:t>
            </a:r>
            <a:r>
              <a:rPr lang="en-US" sz="2300" dirty="0"/>
              <a:t>); at 12 weeks, without a washout period, patients were crossed over to the other time period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All patients took their usual antihypertensive therapy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Primary endpoint: mean 24-hour systolic blood pressure (SBP) measured by </a:t>
            </a:r>
            <a:r>
              <a:rPr lang="en-US" sz="2300" dirty="0" smtClean="0"/>
              <a:t>ABPM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4807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Overview: </a:t>
            </a:r>
            <a:r>
              <a:rPr lang="en-GB" dirty="0"/>
              <a:t>Baseline Characteristics in </a:t>
            </a:r>
            <a:r>
              <a:rPr lang="en-GB" dirty="0" smtClean="0"/>
              <a:t>Patients </a:t>
            </a:r>
            <a:r>
              <a:rPr lang="en-GB" dirty="0"/>
              <a:t>in </a:t>
            </a:r>
            <a:r>
              <a:rPr lang="en-GB" dirty="0" smtClean="0"/>
              <a:t>HARMONY</a:t>
            </a:r>
            <a:endParaRPr lang="en-US" altLang="it-IT" b="0" dirty="0">
              <a:ea typeface="ＭＳ Ｐゴシック" charset="-128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479932"/>
              </p:ext>
            </p:extLst>
          </p:nvPr>
        </p:nvGraphicFramePr>
        <p:xfrm>
          <a:off x="557209" y="1814286"/>
          <a:ext cx="8029582" cy="41818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9012"/>
                <a:gridCol w="2250285"/>
                <a:gridCol w="2250285"/>
              </a:tblGrid>
              <a:tr h="45298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</a:t>
                      </a:r>
                      <a:endParaRPr lang="en-GB" sz="1500" dirty="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Evening/Morning</a:t>
                      </a:r>
                      <a:endParaRPr lang="en-GB" sz="1500" dirty="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marL="0" indent="12700"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Morning/Evening</a:t>
                      </a:r>
                      <a:endParaRPr lang="en-GB" sz="1500" dirty="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>
                    <a:solidFill>
                      <a:srgbClr val="5AAACE"/>
                    </a:solidFill>
                  </a:tcPr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 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52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51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55563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Age, 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61.8 (9.7)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61.8 (11.0)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Female, N (%)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21 (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40)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24 (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47)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BMI,</a:t>
                      </a:r>
                      <a:r>
                        <a:rPr lang="en-GB" sz="1500" b="0" baseline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mean (SD)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29.1 (5.6)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29.1 (4.7)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Heart 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rate</a:t>
                      </a: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, 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72.8 (10.3)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72.7 (9.6)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Systolic 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BP, </a:t>
                      </a: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127.1 (8.7)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129.0 (8.8)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Diastolic 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BP, </a:t>
                      </a: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76.6 (6.1)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76.3 (6.2)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Current 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smoker, N (%)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 (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 (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16)</a:t>
                      </a:r>
                      <a:endParaRPr lang="en-GB" sz="15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Alcohol </a:t>
                      </a: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units </a:t>
                      </a: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per week, 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16.7 (17.2)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11.8 (11.9)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Fasting plasma glucose, 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5.6 (0.9)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5.5 (1.0)</a:t>
                      </a:r>
                    </a:p>
                  </a:txBody>
                  <a:tcPr marL="34931" marR="34931" marT="0" marB="0" anchor="ctr"/>
                </a:tc>
              </a:tr>
              <a:tr h="338990">
                <a:tc>
                  <a:txBody>
                    <a:bodyPr/>
                    <a:lstStyle/>
                    <a:p>
                      <a:pPr marL="0" indent="12700"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en-GB" sz="15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Non-HDL cholesterol, </a:t>
                      </a: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mean (SD)</a:t>
                      </a:r>
                    </a:p>
                  </a:txBody>
                  <a:tcPr marL="72000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3.4 (1.0)</a:t>
                      </a:r>
                    </a:p>
                  </a:txBody>
                  <a:tcPr marL="34931" marR="34931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3.5 (1.0)</a:t>
                      </a:r>
                    </a:p>
                  </a:txBody>
                  <a:tcPr marL="34931" marR="34931" marT="0" marB="0" anchor="ctr"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811559" y="6026940"/>
            <a:ext cx="67752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BP, blood pressure; DBP, diastolic blood pressure; QOL, quality of life; SBP, systolic blood pressure</a:t>
            </a:r>
            <a:r>
              <a:rPr lang="en-GB" sz="1000" b="0" dirty="0">
                <a:latin typeface="Verdana" charset="0"/>
                <a:ea typeface="Verdana" charset="0"/>
                <a:cs typeface="Verdan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90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879583"/>
            <a:ext cx="8442960" cy="1320687"/>
          </a:xfrm>
        </p:spPr>
        <p:txBody>
          <a:bodyPr/>
          <a:lstStyle/>
          <a:p>
            <a:pPr eaLnBrk="1" hangingPunct="1"/>
            <a:r>
              <a:rPr lang="en-US" dirty="0" smtClean="0"/>
              <a:t>Overview: </a:t>
            </a:r>
            <a:r>
              <a:rPr lang="en-GB" dirty="0"/>
              <a:t>Achieved Blood Pressures by </a:t>
            </a:r>
            <a:r>
              <a:rPr lang="en-GB" dirty="0" smtClean="0"/>
              <a:t>Doing Time </a:t>
            </a:r>
            <a:r>
              <a:rPr lang="en-GB" dirty="0"/>
              <a:t>for Primary and Secondary </a:t>
            </a:r>
            <a:r>
              <a:rPr lang="en-GB" dirty="0" smtClean="0"/>
              <a:t>Endpoints</a:t>
            </a:r>
            <a:endParaRPr lang="en-US" altLang="it-IT" b="0" dirty="0">
              <a:ea typeface="ＭＳ Ｐゴシック" charset="-128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379073"/>
              </p:ext>
            </p:extLst>
          </p:nvPr>
        </p:nvGraphicFramePr>
        <p:xfrm>
          <a:off x="557202" y="2414581"/>
          <a:ext cx="8029596" cy="36936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3054"/>
                <a:gridCol w="1042989"/>
                <a:gridCol w="928687"/>
                <a:gridCol w="928687"/>
                <a:gridCol w="1871664"/>
                <a:gridCol w="1714515"/>
              </a:tblGrid>
              <a:tr h="23780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Outcome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mmHg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kern="1200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(N=95)</a:t>
                      </a:r>
                      <a:endParaRPr lang="en-GB" sz="13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Baseline</a:t>
                      </a:r>
                      <a:endParaRPr lang="en-GB" sz="13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AAAC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dirty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Drug taken</a:t>
                      </a:r>
                      <a:endParaRPr lang="en-GB" sz="13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Observed </a:t>
                      </a:r>
                      <a:r>
                        <a:rPr lang="en-GB" sz="1300" b="1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difference </a:t>
                      </a:r>
                      <a:r>
                        <a:rPr lang="en-GB" sz="1200" b="1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(Evening</a:t>
                      </a:r>
                      <a:r>
                        <a:rPr lang="en-GB" sz="1200" b="1" baseline="0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- Morning)</a:t>
                      </a:r>
                      <a:endParaRPr lang="en-GB" sz="12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AAAC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Adjusted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 smtClean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difference</a:t>
                      </a:r>
                      <a:endParaRPr lang="en-GB" sz="1300" b="1" dirty="0"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(95% CI)</a:t>
                      </a:r>
                      <a:endParaRPr lang="en-GB" sz="1300" b="1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rgbClr val="5AAACE"/>
                    </a:solidFill>
                  </a:tcPr>
                </a:tc>
              </a:tr>
              <a:tr h="54801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Morning</a:t>
                      </a:r>
                      <a:endParaRPr lang="en-GB" sz="13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 smtClean="0"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Evening</a:t>
                      </a:r>
                      <a:endParaRPr lang="en-GB" sz="1300" b="1" dirty="0"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7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24h Systolic 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128.64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129.65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129.75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0.10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0.11 (-3.20, 3.42)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24h Diastolic 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76.92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77.24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77.99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0.75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0.77 (-1.38, 2.91)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7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Day time SBP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131.16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132.24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132.77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0.53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0.54 (-2.82, 3.89)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Day time DBP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79.14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79.27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80.55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1.28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1.30 (-0.96, 3.56)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4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Night time SBP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120.89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122.76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121.08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-1.68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-1.62 (-5.38, 2.15)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4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Night time DBP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69.83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70.92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70.57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-0.35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-0.32 (-2.81, 2.17)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7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Clinic SBP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128.07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129.37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129.81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0.44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0.39 (-2.91, 3.69)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172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Clinic DBP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76.54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77.26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77.41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0.15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0.14 (-2.03, 2.32)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47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QOL</a:t>
                      </a:r>
                      <a:r>
                        <a:rPr lang="en-GB" sz="1200" b="0" baseline="0" dirty="0" smtClean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score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82.80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84.14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84.04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-0.10</a:t>
                      </a:r>
                      <a:endParaRPr lang="en-GB" sz="1200" b="0" dirty="0"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-0.12 (-3.12, 2.89)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1885947" y="6137286"/>
            <a:ext cx="668655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0" dirty="0" smtClean="0">
                <a:latin typeface="Verdana" charset="0"/>
                <a:ea typeface="Verdana" charset="0"/>
                <a:cs typeface="Verdana" charset="0"/>
              </a:rPr>
              <a:t>BP, blood pressure; DBP, diastolic blood pressure; QOL, quality of life; SBP, systolic blood pressure.</a:t>
            </a:r>
            <a:endParaRPr lang="en-GB" sz="10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07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No difference observed for the primary endpoint or any </a:t>
            </a:r>
            <a:r>
              <a:rPr lang="en-US" sz="2400" dirty="0" err="1"/>
              <a:t>prespecified</a:t>
            </a:r>
            <a:r>
              <a:rPr lang="en-US" sz="2400" dirty="0"/>
              <a:t> secondary endpoints in relation to timing of therapy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Largest between-group difference seen for nighttime systolic blood pressure, although not significant, could be important at population level in relation to reducing CV events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No impact on quality of life in relation to timing of </a:t>
            </a:r>
            <a:r>
              <a:rPr lang="en-US" sz="2400" dirty="0" smtClean="0"/>
              <a:t>therapy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042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Definitive evidence on a benefit of nighttime doing for MACE prevention will come from the ongoing Treatment in Morning versus Evening (TIME) trial with 10,200 patients followed for 5 years</a:t>
            </a:r>
          </a:p>
        </p:txBody>
      </p:sp>
    </p:spTree>
    <p:extLst>
      <p:ext uri="{BB962C8B-B14F-4D97-AF65-F5344CB8AC3E}">
        <p14:creationId xmlns:p14="http://schemas.microsoft.com/office/powerpoint/2010/main" val="199286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HARMONY: Similar Results with Morning and Evening Dosing of Antihypertensive Therapy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1: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Neil R.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Poulter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MD</a:t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Imperial College London, United </a:t>
            </a: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Kingdom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6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4718</TotalTime>
  <Words>674</Words>
  <Application>Microsoft Macintosh PowerPoint</Application>
  <PresentationFormat>Presentazione su schermo (4:3)</PresentationFormat>
  <Paragraphs>133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ＭＳ Ｐゴシック</vt:lpstr>
      <vt:lpstr>Verdana</vt:lpstr>
      <vt:lpstr>Wingdings</vt:lpstr>
      <vt:lpstr>Arial</vt:lpstr>
      <vt:lpstr>1_Custom Design</vt:lpstr>
      <vt:lpstr>HARMONY: Similar Results with Morning and Evening Dosing of Antihypertensive Therapy</vt:lpstr>
      <vt:lpstr>Overview</vt:lpstr>
      <vt:lpstr>HARMONY Design</vt:lpstr>
      <vt:lpstr>Overview: Baseline Characteristics in Patients in HARMONY</vt:lpstr>
      <vt:lpstr>Overview: Achieved Blood Pressures by Doing Time for Primary and Secondary Endpoints</vt:lpstr>
      <vt:lpstr>Results</vt:lpstr>
      <vt:lpstr>Results</vt:lpstr>
      <vt:lpstr>HARMONY: Similar Results with Morning and Evening Dosing of Antihypertensive Therapy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HARMONY: Similar Results with Morning and Evening Dosing of Antihypertensive Therapy</dc:title>
  <dc:subject/>
  <dc:creator>GM</dc:creator>
  <cp:keywords/>
  <dc:description/>
  <cp:lastModifiedBy>Giorgio Mantovani</cp:lastModifiedBy>
  <cp:revision>679</cp:revision>
  <dcterms:created xsi:type="dcterms:W3CDTF">2005-05-27T15:08:01Z</dcterms:created>
  <dcterms:modified xsi:type="dcterms:W3CDTF">2016-07-04T11:06:24Z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